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40"/>
  </p:notesMasterIdLst>
  <p:sldIdLst>
    <p:sldId id="264" r:id="rId2"/>
    <p:sldId id="302" r:id="rId3"/>
    <p:sldId id="301" r:id="rId4"/>
    <p:sldId id="303" r:id="rId5"/>
    <p:sldId id="261" r:id="rId6"/>
    <p:sldId id="298" r:id="rId7"/>
    <p:sldId id="300" r:id="rId8"/>
    <p:sldId id="266" r:id="rId9"/>
    <p:sldId id="271" r:id="rId10"/>
    <p:sldId id="272" r:id="rId11"/>
    <p:sldId id="273" r:id="rId12"/>
    <p:sldId id="274" r:id="rId13"/>
    <p:sldId id="304" r:id="rId14"/>
    <p:sldId id="275" r:id="rId15"/>
    <p:sldId id="267" r:id="rId16"/>
    <p:sldId id="276" r:id="rId17"/>
    <p:sldId id="279" r:id="rId18"/>
    <p:sldId id="280" r:id="rId19"/>
    <p:sldId id="281" r:id="rId20"/>
    <p:sldId id="282" r:id="rId21"/>
    <p:sldId id="277" r:id="rId22"/>
    <p:sldId id="268" r:id="rId23"/>
    <p:sldId id="270" r:id="rId24"/>
    <p:sldId id="288" r:id="rId25"/>
    <p:sldId id="290" r:id="rId26"/>
    <p:sldId id="283" r:id="rId27"/>
    <p:sldId id="292" r:id="rId28"/>
    <p:sldId id="286" r:id="rId29"/>
    <p:sldId id="285" r:id="rId30"/>
    <p:sldId id="291" r:id="rId31"/>
    <p:sldId id="293" r:id="rId32"/>
    <p:sldId id="265" r:id="rId33"/>
    <p:sldId id="297" r:id="rId34"/>
    <p:sldId id="295" r:id="rId35"/>
    <p:sldId id="294" r:id="rId36"/>
    <p:sldId id="299" r:id="rId37"/>
    <p:sldId id="262" r:id="rId38"/>
    <p:sldId id="263" r:id="rId3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6E"/>
    <a:srgbClr val="BACEE3"/>
    <a:srgbClr val="1B5C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56"/>
    <p:restoredTop sz="82765" autoAdjust="0"/>
  </p:normalViewPr>
  <p:slideViewPr>
    <p:cSldViewPr snapToGrid="0" snapToObjects="1" showGuides="1">
      <p:cViewPr varScale="1">
        <p:scale>
          <a:sx n="81" d="100"/>
          <a:sy n="81" d="100"/>
        </p:scale>
        <p:origin x="103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FEE63-A9AC-6641-8511-BB7A131C9DD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57E06-6D32-F440-8120-F9ADDEB21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53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tavak életében a telet hosszú ideig úgy tekintették, mint egy nyugalmi, inaktív állapotot. Csak legújabban kezd megváltozni a szemléletünk, jelentős részben a technológiai fejlődésnek köszönhetően.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13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Napjainkban a globális klímaváltozás egyre reálisabb fenyegetése felveti azt a kérdést, milyen változásokat okozhat tavaink, mindenekelőtt a Balaton életében a telek enyhülése. A világ </a:t>
            </a:r>
            <a:r>
              <a:rPr lang="hu-HU" sz="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limnológusai</a:t>
            </a:r>
            <a:r>
              <a:rPr lang="hu-HU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már felismerték a feladat sürgető voltát, ennek tudható be, hogy 2008-ban rendezték meg az első téli limnológiai szimpóziumot, stílszerűen az északi sarkkörön túl, Finnországban. 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67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tavak életében a telet hosszú ideig úgy tekintették, mint egy nyugalmi, inaktív állapotot. Csak legújabban kezd megváltozni a szemléletünk, jelentős részben a technológiai fejlődésnek köszönhetően.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43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51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ezredfordulót követően a Balaton téli életének jobb megismerését célzó kutatásokba kezdtünk (OTKA K73369).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9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évek óta folyó téli limnológiai kutatások amerikai kutatókollégák ösztönzésére az elmúlt időszakban új irányt vettek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kimutattuk, hogy a Balatonban mind fluoreszcenciáját, mind </a:t>
            </a:r>
            <a:r>
              <a:rPr lang="hu-HU" sz="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szénfixációját</a:t>
            </a:r>
            <a:r>
              <a:rPr lang="hu-HU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tekintve egy aktív, jégbe fagyott algaközösség található, amely izgalmas, új kutatási kérdéseket vet fel.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67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13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384550" y="0"/>
            <a:ext cx="5759450" cy="51435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0000">
                <a:srgbClr val="1B5C93">
                  <a:alpha val="91765"/>
                </a:srgbClr>
              </a:gs>
              <a:gs pos="18000">
                <a:schemeClr val="tx2">
                  <a:alpha val="75000"/>
                  <a:lumMod val="100000"/>
                </a:schemeClr>
              </a:gs>
              <a:gs pos="54000">
                <a:srgbClr val="00386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79838" y="303213"/>
            <a:ext cx="4968875" cy="1963725"/>
          </a:xfrm>
        </p:spPr>
        <p:txBody>
          <a:bodyPr anchor="b" anchorCtr="0"/>
          <a:lstStyle>
            <a:lvl1pPr algn="l">
              <a:defRPr sz="3400" b="0" i="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err="1" smtClean="0"/>
              <a:t>Ez</a:t>
            </a:r>
            <a:r>
              <a:rPr lang="en-US" dirty="0" smtClean="0"/>
              <a:t> a </a:t>
            </a:r>
            <a:r>
              <a:rPr lang="en-US" dirty="0" err="1" smtClean="0"/>
              <a:t>címsor</a:t>
            </a:r>
            <a:r>
              <a:rPr lang="en-US" dirty="0" smtClean="0"/>
              <a:t> a </a:t>
            </a:r>
            <a:r>
              <a:rPr lang="en-US" dirty="0" err="1" smtClean="0"/>
              <a:t>prezentáció</a:t>
            </a:r>
            <a:r>
              <a:rPr lang="en-US" dirty="0" smtClean="0"/>
              <a:t> </a:t>
            </a:r>
            <a:r>
              <a:rPr lang="en-US" dirty="0" err="1" smtClean="0"/>
              <a:t>címsorának</a:t>
            </a:r>
            <a:r>
              <a:rPr lang="en-US" dirty="0" smtClean="0"/>
              <a:t> </a:t>
            </a:r>
            <a:r>
              <a:rPr lang="en-US" dirty="0" err="1" smtClean="0"/>
              <a:t>helye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79837" y="3184524"/>
            <a:ext cx="4968875" cy="638081"/>
          </a:xfrm>
        </p:spPr>
        <p:txBody>
          <a:bodyPr/>
          <a:lstStyle>
            <a:lvl1pPr marL="0" indent="0" algn="l">
              <a:buNone/>
              <a:defRPr sz="2100" b="1" i="0" cap="all" spc="1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err="1" smtClean="0"/>
              <a:t>Előadó</a:t>
            </a:r>
            <a:r>
              <a:rPr lang="en-US" dirty="0" smtClean="0"/>
              <a:t> </a:t>
            </a:r>
            <a:r>
              <a:rPr lang="en-US" dirty="0" err="1" smtClean="0"/>
              <a:t>neve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65" y="498052"/>
            <a:ext cx="1909813" cy="12588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88" y="2664110"/>
            <a:ext cx="395630" cy="50292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779838" y="3822605"/>
            <a:ext cx="4968874" cy="657320"/>
          </a:xfrm>
        </p:spPr>
        <p:txBody>
          <a:bodyPr/>
          <a:lstStyle>
            <a:lvl1pPr marL="0" indent="0">
              <a:buNone/>
              <a:defRPr sz="1600" cap="all" spc="10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Intézmény</a:t>
            </a:r>
            <a:r>
              <a:rPr lang="en-US" dirty="0" smtClean="0"/>
              <a:t> </a:t>
            </a:r>
            <a:r>
              <a:rPr lang="en-US" dirty="0" err="1" smtClean="0"/>
              <a:t>neve</a:t>
            </a:r>
            <a:endParaRPr lang="en-US" dirty="0" smtClean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3779838" y="4285851"/>
            <a:ext cx="2128043" cy="239950"/>
          </a:xfrm>
        </p:spPr>
        <p:txBody>
          <a:bodyPr anchor="b"/>
          <a:lstStyle>
            <a:lvl1pPr marL="0" indent="0">
              <a:buNone/>
              <a:defRPr sz="1500" cap="all" spc="100" baseline="0">
                <a:solidFill>
                  <a:srgbClr val="BACEE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2018. November 00.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04029" y="4285851"/>
            <a:ext cx="31805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kern="1200" spc="200" baseline="0" dirty="0" smtClean="0">
                <a:solidFill>
                  <a:srgbClr val="BACEE3"/>
                </a:solidFill>
                <a:effectLst/>
                <a:latin typeface="Ideal Sans Book" charset="0"/>
                <a:ea typeface="Ideal Sans Book" charset="0"/>
                <a:cs typeface="Ideal Sans Book" charset="0"/>
              </a:rPr>
              <a:t>2018</a:t>
            </a:r>
            <a:r>
              <a:rPr lang="en-US" sz="1100" b="1" i="1" kern="1200" spc="200" baseline="0" dirty="0" smtClean="0">
                <a:solidFill>
                  <a:schemeClr val="tx1"/>
                </a:solidFill>
                <a:effectLst/>
                <a:latin typeface="Ideal Sans Book" charset="0"/>
                <a:ea typeface="Ideal Sans Book" charset="0"/>
                <a:cs typeface="Ideal Sans Book" charset="0"/>
              </a:rPr>
              <a:t> </a:t>
            </a:r>
            <a:r>
              <a:rPr lang="en-US" sz="1100" b="1" i="1" kern="1200" spc="200" baseline="0" dirty="0" smtClean="0">
                <a:solidFill>
                  <a:srgbClr val="00386E"/>
                </a:solidFill>
                <a:effectLst/>
                <a:latin typeface="Ideal Sans Book" charset="0"/>
                <a:ea typeface="Ideal Sans Book" charset="0"/>
                <a:cs typeface="Ideal Sans Book" charset="0"/>
              </a:rPr>
              <a:t>HATÁRTALAN TUDOMÁNY</a:t>
            </a:r>
            <a:endParaRPr lang="hu-HU" sz="1100" b="1" i="1" spc="200" baseline="0" dirty="0">
              <a:solidFill>
                <a:srgbClr val="00386E"/>
              </a:solidFill>
              <a:latin typeface="Ideal Sans Book" charset="0"/>
              <a:ea typeface="Ideal Sans Book" charset="0"/>
              <a:cs typeface="Ideal Sans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326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32" userDrawn="1">
          <p15:clr>
            <a:srgbClr val="FBAE40"/>
          </p15:clr>
        </p15:guide>
        <p15:guide id="2" orient="horz" pos="282" userDrawn="1">
          <p15:clr>
            <a:srgbClr val="FBAE40"/>
          </p15:clr>
        </p15:guide>
        <p15:guide id="3" pos="2381" userDrawn="1">
          <p15:clr>
            <a:srgbClr val="FBAE40"/>
          </p15:clr>
        </p15:guide>
        <p15:guide id="4" orient="horz" pos="2006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 smtClean="0"/>
              <a:t>Ez</a:t>
            </a:r>
            <a:r>
              <a:rPr lang="en-US" dirty="0" smtClean="0"/>
              <a:t> a </a:t>
            </a:r>
            <a:r>
              <a:rPr lang="en-US" dirty="0" err="1" smtClean="0"/>
              <a:t>címsor</a:t>
            </a:r>
            <a:r>
              <a:rPr lang="en-US" dirty="0" smtClean="0"/>
              <a:t> a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címének</a:t>
            </a:r>
            <a:r>
              <a:rPr lang="en-US" dirty="0" smtClean="0"/>
              <a:t> a </a:t>
            </a:r>
            <a:r>
              <a:rPr lang="en-US" dirty="0" err="1" smtClean="0"/>
              <a:t>helye</a:t>
            </a:r>
            <a:r>
              <a:rPr lang="en-US" dirty="0" smtClean="0"/>
              <a:t>, </a:t>
            </a:r>
            <a:r>
              <a:rPr lang="en-US" dirty="0" err="1" smtClean="0"/>
              <a:t>kérjük</a:t>
            </a:r>
            <a:r>
              <a:rPr lang="en-US" dirty="0" smtClean="0"/>
              <a:t>, ide </a:t>
            </a:r>
            <a:r>
              <a:rPr lang="en-US" dirty="0" err="1" smtClean="0"/>
              <a:t>írja</a:t>
            </a:r>
            <a:r>
              <a:rPr lang="en-US" dirty="0" smtClean="0"/>
              <a:t> a </a:t>
            </a:r>
            <a:r>
              <a:rPr lang="en-US" dirty="0" err="1" smtClean="0"/>
              <a:t>címet</a:t>
            </a:r>
            <a:r>
              <a:rPr lang="en-US" dirty="0" smtClean="0"/>
              <a:t>, </a:t>
            </a:r>
            <a:r>
              <a:rPr lang="en-US" dirty="0" err="1" smtClean="0"/>
              <a:t>amely</a:t>
            </a:r>
            <a:r>
              <a:rPr lang="en-US" dirty="0" smtClean="0"/>
              <a:t> </a:t>
            </a:r>
            <a:r>
              <a:rPr lang="en-US" dirty="0" err="1" smtClean="0"/>
              <a:t>kétsoros</a:t>
            </a:r>
            <a:r>
              <a:rPr lang="en-US" dirty="0" smtClean="0"/>
              <a:t> is </a:t>
            </a:r>
            <a:r>
              <a:rPr lang="en-US" dirty="0" err="1" smtClean="0"/>
              <a:t>lehet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42988" y="1491925"/>
            <a:ext cx="7705725" cy="298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emlékezetes</a:t>
            </a:r>
            <a:r>
              <a:rPr lang="en-US" dirty="0" smtClean="0"/>
              <a:t> </a:t>
            </a:r>
            <a:r>
              <a:rPr lang="en-US" dirty="0" err="1" smtClean="0"/>
              <a:t>prezentáció</a:t>
            </a:r>
            <a:r>
              <a:rPr lang="en-US" dirty="0" smtClean="0"/>
              <a:t> </a:t>
            </a:r>
            <a:r>
              <a:rPr lang="en-US" dirty="0" err="1" smtClean="0"/>
              <a:t>fő</a:t>
            </a:r>
            <a:r>
              <a:rPr lang="en-US" dirty="0" smtClean="0"/>
              <a:t> </a:t>
            </a:r>
            <a:r>
              <a:rPr lang="en-US" dirty="0" err="1" smtClean="0"/>
              <a:t>jellemzője</a:t>
            </a:r>
            <a:r>
              <a:rPr lang="en-US" dirty="0" smtClean="0"/>
              <a:t> a </a:t>
            </a:r>
            <a:r>
              <a:rPr lang="en-US" dirty="0" err="1" smtClean="0"/>
              <a:t>viszonylag</a:t>
            </a:r>
            <a:r>
              <a:rPr lang="en-US" dirty="0" smtClean="0"/>
              <a:t> </a:t>
            </a:r>
            <a:r>
              <a:rPr lang="en-US" dirty="0" err="1" smtClean="0"/>
              <a:t>kevés</a:t>
            </a:r>
            <a:r>
              <a:rPr lang="en-US" dirty="0" smtClean="0"/>
              <a:t>, de </a:t>
            </a:r>
            <a:r>
              <a:rPr lang="en-US" dirty="0" err="1" smtClean="0"/>
              <a:t>informatív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viszonylag</a:t>
            </a:r>
            <a:r>
              <a:rPr lang="en-US" dirty="0" smtClean="0"/>
              <a:t> </a:t>
            </a:r>
            <a:r>
              <a:rPr lang="en-US" dirty="0" err="1" smtClean="0"/>
              <a:t>rövid</a:t>
            </a:r>
            <a:r>
              <a:rPr lang="en-US" dirty="0" smtClean="0"/>
              <a:t>, </a:t>
            </a:r>
            <a:r>
              <a:rPr lang="en-US" dirty="0" err="1" smtClean="0"/>
              <a:t>jól</a:t>
            </a:r>
            <a:r>
              <a:rPr lang="en-US" dirty="0" smtClean="0"/>
              <a:t> </a:t>
            </a:r>
            <a:r>
              <a:rPr lang="en-US" dirty="0" err="1" smtClean="0"/>
              <a:t>strukturált</a:t>
            </a:r>
            <a:r>
              <a:rPr lang="en-US" dirty="0" smtClean="0"/>
              <a:t> </a:t>
            </a:r>
            <a:r>
              <a:rPr lang="en-US" dirty="0" err="1" smtClean="0"/>
              <a:t>szöveg</a:t>
            </a:r>
            <a:r>
              <a:rPr lang="en-US" dirty="0" smtClean="0"/>
              <a:t>. A </a:t>
            </a:r>
            <a:r>
              <a:rPr lang="en-US" dirty="0" err="1" smtClean="0"/>
              <a:t>legkisebb</a:t>
            </a:r>
            <a:r>
              <a:rPr lang="en-US" dirty="0" smtClean="0"/>
              <a:t>, </a:t>
            </a:r>
            <a:r>
              <a:rPr lang="en-US" dirty="0" err="1" smtClean="0"/>
              <a:t>az</a:t>
            </a:r>
            <a:r>
              <a:rPr lang="en-US" dirty="0" smtClean="0"/>
              <a:t> MTA </a:t>
            </a:r>
            <a:r>
              <a:rPr lang="en-US" dirty="0" err="1" smtClean="0"/>
              <a:t>Székház</a:t>
            </a:r>
            <a:r>
              <a:rPr lang="en-US" dirty="0" smtClean="0"/>
              <a:t> </a:t>
            </a:r>
            <a:r>
              <a:rPr lang="en-US" dirty="0" err="1" smtClean="0"/>
              <a:t>Dísztermének</a:t>
            </a:r>
            <a:r>
              <a:rPr lang="en-US" dirty="0" smtClean="0"/>
              <a:t> </a:t>
            </a:r>
            <a:r>
              <a:rPr lang="en-US" dirty="0" err="1" smtClean="0"/>
              <a:t>utolsó</a:t>
            </a:r>
            <a:r>
              <a:rPr lang="en-US" dirty="0" smtClean="0"/>
              <a:t> </a:t>
            </a:r>
            <a:r>
              <a:rPr lang="en-US" dirty="0" err="1" smtClean="0"/>
              <a:t>sorából</a:t>
            </a:r>
            <a:r>
              <a:rPr lang="en-US" dirty="0" smtClean="0"/>
              <a:t> is </a:t>
            </a:r>
            <a:r>
              <a:rPr lang="en-US" dirty="0" err="1" smtClean="0"/>
              <a:t>még</a:t>
            </a:r>
            <a:r>
              <a:rPr lang="en-US" dirty="0" smtClean="0"/>
              <a:t> </a:t>
            </a:r>
            <a:r>
              <a:rPr lang="en-US" dirty="0" err="1" smtClean="0"/>
              <a:t>jól</a:t>
            </a:r>
            <a:r>
              <a:rPr lang="en-US" dirty="0" smtClean="0"/>
              <a:t> </a:t>
            </a:r>
            <a:r>
              <a:rPr lang="en-US" dirty="0" err="1" smtClean="0"/>
              <a:t>olvasható</a:t>
            </a:r>
            <a:r>
              <a:rPr lang="en-US" dirty="0" smtClean="0"/>
              <a:t> </a:t>
            </a:r>
            <a:r>
              <a:rPr lang="en-US" dirty="0" err="1" smtClean="0"/>
              <a:t>betűméret</a:t>
            </a:r>
            <a:r>
              <a:rPr lang="en-US" dirty="0" smtClean="0"/>
              <a:t>: 18 </a:t>
            </a:r>
            <a:r>
              <a:rPr lang="en-US" dirty="0" err="1" smtClean="0"/>
              <a:t>pont</a:t>
            </a:r>
            <a:r>
              <a:rPr lang="en-US" dirty="0" smtClean="0"/>
              <a:t>. A </a:t>
            </a:r>
            <a:r>
              <a:rPr lang="en-US" dirty="0" err="1" smtClean="0"/>
              <a:t>diára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ikonok</a:t>
            </a:r>
            <a:r>
              <a:rPr lang="en-US" dirty="0" smtClean="0"/>
              <a:t> </a:t>
            </a:r>
            <a:r>
              <a:rPr lang="en-US" dirty="0" err="1" smtClean="0"/>
              <a:t>segítségével</a:t>
            </a:r>
            <a:r>
              <a:rPr lang="en-US" dirty="0" smtClean="0"/>
              <a:t> </a:t>
            </a:r>
            <a:r>
              <a:rPr lang="en-US" dirty="0" err="1" smtClean="0"/>
              <a:t>beszúrhatók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szöveges</a:t>
            </a:r>
            <a:r>
              <a:rPr lang="en-US" dirty="0" smtClean="0"/>
              <a:t> </a:t>
            </a:r>
            <a:r>
              <a:rPr lang="en-US" dirty="0" err="1" smtClean="0"/>
              <a:t>tartalmak</a:t>
            </a:r>
            <a:r>
              <a:rPr lang="en-US" dirty="0" smtClean="0"/>
              <a:t> is: </a:t>
            </a:r>
            <a:r>
              <a:rPr lang="en-US" dirty="0" err="1" smtClean="0"/>
              <a:t>táblázatok</a:t>
            </a:r>
            <a:r>
              <a:rPr lang="en-US" dirty="0" smtClean="0"/>
              <a:t>, </a:t>
            </a:r>
            <a:r>
              <a:rPr lang="en-US" dirty="0" err="1" smtClean="0"/>
              <a:t>grafikonok</a:t>
            </a:r>
            <a:r>
              <a:rPr lang="en-US" dirty="0" smtClean="0"/>
              <a:t>, </a:t>
            </a:r>
            <a:r>
              <a:rPr lang="en-US" dirty="0" err="1" smtClean="0"/>
              <a:t>illusztrációk</a:t>
            </a:r>
            <a:r>
              <a:rPr lang="en-US" dirty="0" smtClean="0"/>
              <a:t>, </a:t>
            </a:r>
            <a:r>
              <a:rPr lang="en-US" dirty="0" err="1" smtClean="0"/>
              <a:t>videók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Felsorolás</a:t>
            </a:r>
            <a:r>
              <a:rPr lang="en-US" dirty="0" smtClean="0"/>
              <a:t>, </a:t>
            </a:r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Felsorolás</a:t>
            </a:r>
            <a:r>
              <a:rPr lang="en-US" dirty="0" smtClean="0"/>
              <a:t>, </a:t>
            </a:r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Felsorolás</a:t>
            </a:r>
            <a:r>
              <a:rPr lang="en-US" dirty="0" smtClean="0"/>
              <a:t>, </a:t>
            </a:r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Felsorolás</a:t>
            </a:r>
            <a:r>
              <a:rPr lang="en-US" dirty="0" smtClean="0"/>
              <a:t>, </a:t>
            </a:r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6" y="4390221"/>
            <a:ext cx="926048" cy="61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2439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 smtClean="0"/>
              <a:t>Ez</a:t>
            </a:r>
            <a:r>
              <a:rPr lang="en-US" dirty="0" smtClean="0"/>
              <a:t> a </a:t>
            </a:r>
            <a:r>
              <a:rPr lang="en-US" dirty="0" err="1" smtClean="0"/>
              <a:t>címsor</a:t>
            </a:r>
            <a:r>
              <a:rPr lang="en-US" dirty="0" smtClean="0"/>
              <a:t> a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címének</a:t>
            </a:r>
            <a:r>
              <a:rPr lang="en-US" dirty="0" smtClean="0"/>
              <a:t> a </a:t>
            </a:r>
            <a:r>
              <a:rPr lang="en-US" dirty="0" err="1" smtClean="0"/>
              <a:t>helye</a:t>
            </a:r>
            <a:r>
              <a:rPr lang="en-US" dirty="0" smtClean="0"/>
              <a:t>, </a:t>
            </a:r>
            <a:r>
              <a:rPr lang="en-US" dirty="0" err="1" smtClean="0"/>
              <a:t>kérjük</a:t>
            </a:r>
            <a:r>
              <a:rPr lang="en-US" dirty="0" smtClean="0"/>
              <a:t>, ide </a:t>
            </a:r>
            <a:r>
              <a:rPr lang="en-US" dirty="0" err="1" smtClean="0"/>
              <a:t>írja</a:t>
            </a:r>
            <a:r>
              <a:rPr lang="en-US" dirty="0" smtClean="0"/>
              <a:t> a </a:t>
            </a:r>
            <a:r>
              <a:rPr lang="en-US" dirty="0" err="1" smtClean="0"/>
              <a:t>címet</a:t>
            </a:r>
            <a:r>
              <a:rPr lang="en-US" dirty="0" smtClean="0"/>
              <a:t>, </a:t>
            </a:r>
            <a:r>
              <a:rPr lang="en-US" dirty="0" err="1" smtClean="0"/>
              <a:t>amely</a:t>
            </a:r>
            <a:r>
              <a:rPr lang="en-US" dirty="0" smtClean="0"/>
              <a:t> </a:t>
            </a:r>
            <a:r>
              <a:rPr lang="en-US" dirty="0" err="1" smtClean="0"/>
              <a:t>kétsoros</a:t>
            </a:r>
            <a:r>
              <a:rPr lang="en-US" dirty="0" smtClean="0"/>
              <a:t> is </a:t>
            </a:r>
            <a:r>
              <a:rPr lang="en-US" dirty="0" err="1" smtClean="0"/>
              <a:t>lehet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42988" y="1491925"/>
            <a:ext cx="7705725" cy="298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emlékezetes</a:t>
            </a:r>
            <a:r>
              <a:rPr lang="en-US" dirty="0" smtClean="0"/>
              <a:t> </a:t>
            </a:r>
            <a:r>
              <a:rPr lang="en-US" dirty="0" err="1" smtClean="0"/>
              <a:t>prezentáció</a:t>
            </a:r>
            <a:r>
              <a:rPr lang="en-US" dirty="0" smtClean="0"/>
              <a:t> </a:t>
            </a:r>
            <a:r>
              <a:rPr lang="en-US" dirty="0" err="1" smtClean="0"/>
              <a:t>fő</a:t>
            </a:r>
            <a:r>
              <a:rPr lang="en-US" dirty="0" smtClean="0"/>
              <a:t> </a:t>
            </a:r>
            <a:r>
              <a:rPr lang="en-US" dirty="0" err="1" smtClean="0"/>
              <a:t>jellemzője</a:t>
            </a:r>
            <a:r>
              <a:rPr lang="en-US" dirty="0" smtClean="0"/>
              <a:t> a </a:t>
            </a:r>
            <a:r>
              <a:rPr lang="en-US" dirty="0" err="1" smtClean="0"/>
              <a:t>viszonylag</a:t>
            </a:r>
            <a:r>
              <a:rPr lang="en-US" dirty="0" smtClean="0"/>
              <a:t> </a:t>
            </a:r>
            <a:r>
              <a:rPr lang="en-US" dirty="0" err="1" smtClean="0"/>
              <a:t>kevés</a:t>
            </a:r>
            <a:r>
              <a:rPr lang="en-US" dirty="0" smtClean="0"/>
              <a:t>, de </a:t>
            </a:r>
            <a:r>
              <a:rPr lang="en-US" dirty="0" err="1" smtClean="0"/>
              <a:t>informatív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viszonylag</a:t>
            </a:r>
            <a:r>
              <a:rPr lang="en-US" dirty="0" smtClean="0"/>
              <a:t> </a:t>
            </a:r>
            <a:r>
              <a:rPr lang="en-US" dirty="0" err="1" smtClean="0"/>
              <a:t>rövid</a:t>
            </a:r>
            <a:r>
              <a:rPr lang="en-US" dirty="0" smtClean="0"/>
              <a:t>, </a:t>
            </a:r>
            <a:r>
              <a:rPr lang="en-US" dirty="0" err="1" smtClean="0"/>
              <a:t>jól</a:t>
            </a:r>
            <a:r>
              <a:rPr lang="en-US" dirty="0" smtClean="0"/>
              <a:t> </a:t>
            </a:r>
            <a:r>
              <a:rPr lang="en-US" dirty="0" err="1" smtClean="0"/>
              <a:t>strukturált</a:t>
            </a:r>
            <a:r>
              <a:rPr lang="en-US" dirty="0" smtClean="0"/>
              <a:t> </a:t>
            </a:r>
            <a:r>
              <a:rPr lang="en-US" dirty="0" err="1" smtClean="0"/>
              <a:t>szöveg</a:t>
            </a:r>
            <a:r>
              <a:rPr lang="en-US" dirty="0" smtClean="0"/>
              <a:t>. A </a:t>
            </a:r>
            <a:r>
              <a:rPr lang="en-US" dirty="0" err="1" smtClean="0"/>
              <a:t>legkisebb</a:t>
            </a:r>
            <a:r>
              <a:rPr lang="en-US" dirty="0" smtClean="0"/>
              <a:t>, </a:t>
            </a:r>
            <a:r>
              <a:rPr lang="en-US" dirty="0" err="1" smtClean="0"/>
              <a:t>az</a:t>
            </a:r>
            <a:r>
              <a:rPr lang="en-US" dirty="0" smtClean="0"/>
              <a:t> MTA </a:t>
            </a:r>
            <a:r>
              <a:rPr lang="en-US" dirty="0" err="1" smtClean="0"/>
              <a:t>Székház</a:t>
            </a:r>
            <a:r>
              <a:rPr lang="en-US" dirty="0" smtClean="0"/>
              <a:t> </a:t>
            </a:r>
            <a:r>
              <a:rPr lang="en-US" dirty="0" err="1" smtClean="0"/>
              <a:t>Dísztermének</a:t>
            </a:r>
            <a:r>
              <a:rPr lang="en-US" dirty="0" smtClean="0"/>
              <a:t> </a:t>
            </a:r>
            <a:r>
              <a:rPr lang="en-US" dirty="0" err="1" smtClean="0"/>
              <a:t>utolsó</a:t>
            </a:r>
            <a:r>
              <a:rPr lang="en-US" dirty="0" smtClean="0"/>
              <a:t> </a:t>
            </a:r>
            <a:r>
              <a:rPr lang="en-US" dirty="0" err="1" smtClean="0"/>
              <a:t>sorából</a:t>
            </a:r>
            <a:r>
              <a:rPr lang="en-US" dirty="0" smtClean="0"/>
              <a:t> is </a:t>
            </a:r>
            <a:r>
              <a:rPr lang="en-US" dirty="0" err="1" smtClean="0"/>
              <a:t>még</a:t>
            </a:r>
            <a:r>
              <a:rPr lang="en-US" dirty="0" smtClean="0"/>
              <a:t> </a:t>
            </a:r>
            <a:r>
              <a:rPr lang="en-US" dirty="0" err="1" smtClean="0"/>
              <a:t>jól</a:t>
            </a:r>
            <a:r>
              <a:rPr lang="en-US" dirty="0" smtClean="0"/>
              <a:t> </a:t>
            </a:r>
            <a:r>
              <a:rPr lang="en-US" dirty="0" err="1" smtClean="0"/>
              <a:t>olvasható</a:t>
            </a:r>
            <a:r>
              <a:rPr lang="en-US" dirty="0" smtClean="0"/>
              <a:t> </a:t>
            </a:r>
            <a:r>
              <a:rPr lang="en-US" dirty="0" err="1" smtClean="0"/>
              <a:t>betűméret</a:t>
            </a:r>
            <a:r>
              <a:rPr lang="en-US" dirty="0" smtClean="0"/>
              <a:t>: 18 </a:t>
            </a:r>
            <a:r>
              <a:rPr lang="en-US" dirty="0" err="1" smtClean="0"/>
              <a:t>pont</a:t>
            </a:r>
            <a:r>
              <a:rPr lang="en-US" dirty="0" smtClean="0"/>
              <a:t>. A </a:t>
            </a:r>
            <a:r>
              <a:rPr lang="en-US" dirty="0" err="1" smtClean="0"/>
              <a:t>diára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ikonok</a:t>
            </a:r>
            <a:r>
              <a:rPr lang="en-US" dirty="0" smtClean="0"/>
              <a:t> </a:t>
            </a:r>
            <a:r>
              <a:rPr lang="en-US" dirty="0" err="1" smtClean="0"/>
              <a:t>segítségével</a:t>
            </a:r>
            <a:r>
              <a:rPr lang="en-US" dirty="0" smtClean="0"/>
              <a:t> </a:t>
            </a:r>
            <a:r>
              <a:rPr lang="en-US" dirty="0" err="1" smtClean="0"/>
              <a:t>beszúrhatók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szöveges</a:t>
            </a:r>
            <a:r>
              <a:rPr lang="en-US" dirty="0" smtClean="0"/>
              <a:t> </a:t>
            </a:r>
            <a:r>
              <a:rPr lang="en-US" dirty="0" err="1" smtClean="0"/>
              <a:t>tartalmak</a:t>
            </a:r>
            <a:r>
              <a:rPr lang="en-US" dirty="0" smtClean="0"/>
              <a:t> is: </a:t>
            </a:r>
            <a:r>
              <a:rPr lang="en-US" dirty="0" err="1" smtClean="0"/>
              <a:t>táblázatok</a:t>
            </a:r>
            <a:r>
              <a:rPr lang="en-US" dirty="0" smtClean="0"/>
              <a:t>, </a:t>
            </a:r>
            <a:r>
              <a:rPr lang="en-US" dirty="0" err="1" smtClean="0"/>
              <a:t>grafikonok</a:t>
            </a:r>
            <a:r>
              <a:rPr lang="en-US" dirty="0" smtClean="0"/>
              <a:t>, </a:t>
            </a:r>
            <a:r>
              <a:rPr lang="en-US" dirty="0" err="1" smtClean="0"/>
              <a:t>illusztrációk</a:t>
            </a:r>
            <a:r>
              <a:rPr lang="en-US" dirty="0" smtClean="0"/>
              <a:t>, </a:t>
            </a:r>
            <a:r>
              <a:rPr lang="en-US" dirty="0" err="1" smtClean="0"/>
              <a:t>videók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Felsorolás</a:t>
            </a:r>
            <a:r>
              <a:rPr lang="en-US" dirty="0" smtClean="0"/>
              <a:t>, </a:t>
            </a:r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Felsorolás</a:t>
            </a:r>
            <a:r>
              <a:rPr lang="en-US" dirty="0" smtClean="0"/>
              <a:t>, </a:t>
            </a:r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Felsorolás</a:t>
            </a:r>
            <a:r>
              <a:rPr lang="en-US" dirty="0" smtClean="0"/>
              <a:t>, </a:t>
            </a:r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Felsorolás</a:t>
            </a:r>
            <a:r>
              <a:rPr lang="en-US" dirty="0" smtClean="0"/>
              <a:t>, </a:t>
            </a:r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9276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13" y="1282304"/>
            <a:ext cx="8064499" cy="925187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 dirty="0" smtClean="0"/>
              <a:t>A </a:t>
            </a:r>
            <a:r>
              <a:rPr lang="en-US" dirty="0" err="1" smtClean="0"/>
              <a:t>prezentáció</a:t>
            </a:r>
            <a:r>
              <a:rPr lang="en-US" dirty="0" smtClean="0"/>
              <a:t> </a:t>
            </a:r>
            <a:r>
              <a:rPr lang="en-US" dirty="0" err="1" smtClean="0"/>
              <a:t>fejezetekkel</a:t>
            </a:r>
            <a:r>
              <a:rPr lang="en-US" dirty="0" smtClean="0"/>
              <a:t> is </a:t>
            </a:r>
            <a:r>
              <a:rPr lang="en-US" dirty="0" err="1" smtClean="0"/>
              <a:t>tagolható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42988" y="2571750"/>
            <a:ext cx="7705724" cy="1908175"/>
          </a:xfrm>
        </p:spPr>
        <p:txBody>
          <a:bodyPr/>
          <a:lstStyle>
            <a:lvl1pPr marL="0" indent="0">
              <a:buNone/>
              <a:defRPr sz="1800" cap="all" spc="100" baseline="0">
                <a:solidFill>
                  <a:schemeClr val="accent4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Kérjük</a:t>
            </a:r>
            <a:r>
              <a:rPr lang="en-US" dirty="0" smtClean="0"/>
              <a:t>, a </a:t>
            </a:r>
            <a:r>
              <a:rPr lang="en-US" dirty="0" err="1" smtClean="0"/>
              <a:t>fenti</a:t>
            </a:r>
            <a:r>
              <a:rPr lang="en-US" dirty="0" smtClean="0"/>
              <a:t> </a:t>
            </a:r>
            <a:r>
              <a:rPr lang="en-US" dirty="0" err="1" smtClean="0"/>
              <a:t>sorba</a:t>
            </a:r>
            <a:r>
              <a:rPr lang="en-US" dirty="0" smtClean="0"/>
              <a:t> a </a:t>
            </a:r>
            <a:r>
              <a:rPr lang="en-US" dirty="0" err="1" smtClean="0"/>
              <a:t>fejezet</a:t>
            </a:r>
            <a:r>
              <a:rPr lang="en-US" dirty="0" smtClean="0"/>
              <a:t> </a:t>
            </a:r>
            <a:r>
              <a:rPr lang="en-US" dirty="0" err="1" smtClean="0"/>
              <a:t>címét</a:t>
            </a:r>
            <a:r>
              <a:rPr lang="en-US" dirty="0" smtClean="0"/>
              <a:t> </a:t>
            </a:r>
            <a:r>
              <a:rPr lang="en-US" dirty="0" err="1" smtClean="0"/>
              <a:t>írja</a:t>
            </a:r>
            <a:r>
              <a:rPr lang="en-US" dirty="0" smtClean="0"/>
              <a:t>,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alsó</a:t>
            </a:r>
            <a:r>
              <a:rPr lang="en-US" dirty="0" smtClean="0"/>
              <a:t> </a:t>
            </a:r>
            <a:r>
              <a:rPr lang="en-US" dirty="0" err="1" smtClean="0"/>
              <a:t>sorba</a:t>
            </a:r>
            <a:r>
              <a:rPr lang="en-US" dirty="0" smtClean="0"/>
              <a:t> </a:t>
            </a:r>
            <a:r>
              <a:rPr lang="en-US" dirty="0" err="1" smtClean="0"/>
              <a:t>pedig</a:t>
            </a:r>
            <a:r>
              <a:rPr lang="en-US" dirty="0" smtClean="0"/>
              <a:t> </a:t>
            </a:r>
            <a:r>
              <a:rPr lang="en-US" dirty="0" err="1" smtClean="0"/>
              <a:t>magyarázó</a:t>
            </a:r>
            <a:r>
              <a:rPr lang="en-US" dirty="0" smtClean="0"/>
              <a:t> </a:t>
            </a:r>
            <a:r>
              <a:rPr lang="en-US" dirty="0" err="1" smtClean="0"/>
              <a:t>jellegű</a:t>
            </a:r>
            <a:r>
              <a:rPr lang="en-US" dirty="0" smtClean="0"/>
              <a:t> </a:t>
            </a:r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kerülhet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9611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 smtClean="0"/>
              <a:t>Ezen</a:t>
            </a:r>
            <a:r>
              <a:rPr lang="en-US" dirty="0" smtClean="0"/>
              <a:t> a </a:t>
            </a:r>
            <a:r>
              <a:rPr lang="en-US" dirty="0" err="1" smtClean="0"/>
              <a:t>dián</a:t>
            </a:r>
            <a:r>
              <a:rPr lang="en-US" dirty="0" smtClean="0"/>
              <a:t> </a:t>
            </a:r>
            <a:r>
              <a:rPr lang="en-US" dirty="0" err="1" smtClean="0"/>
              <a:t>két</a:t>
            </a:r>
            <a:r>
              <a:rPr lang="en-US" dirty="0" smtClean="0"/>
              <a:t> </a:t>
            </a:r>
            <a:r>
              <a:rPr lang="en-US" dirty="0" err="1" smtClean="0"/>
              <a:t>típusú</a:t>
            </a:r>
            <a:r>
              <a:rPr lang="en-US" dirty="0" smtClean="0"/>
              <a:t> </a:t>
            </a:r>
            <a:r>
              <a:rPr lang="en-US" dirty="0" err="1" smtClean="0"/>
              <a:t>tartalmat</a:t>
            </a:r>
            <a:r>
              <a:rPr lang="en-US" dirty="0" smtClean="0"/>
              <a:t> </a:t>
            </a:r>
            <a:r>
              <a:rPr lang="en-US" dirty="0" err="1" smtClean="0"/>
              <a:t>jeleníthetünk</a:t>
            </a:r>
            <a:r>
              <a:rPr lang="en-US" dirty="0" smtClean="0"/>
              <a:t> meg </a:t>
            </a:r>
            <a:r>
              <a:rPr lang="en-US" dirty="0" err="1" smtClean="0"/>
              <a:t>egymás</a:t>
            </a:r>
            <a:r>
              <a:rPr lang="en-US" dirty="0" smtClean="0"/>
              <a:t> </a:t>
            </a:r>
            <a:r>
              <a:rPr lang="en-US" dirty="0" err="1" smtClean="0"/>
              <a:t>mellett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2" y="1369219"/>
            <a:ext cx="3887788" cy="311070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512" y="1369219"/>
            <a:ext cx="3886200" cy="3110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6" y="4390221"/>
            <a:ext cx="926048" cy="61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37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 smtClean="0"/>
              <a:t>Csak</a:t>
            </a:r>
            <a:r>
              <a:rPr lang="en-US" dirty="0" smtClean="0"/>
              <a:t> </a:t>
            </a:r>
            <a:r>
              <a:rPr lang="en-US" dirty="0" err="1" smtClean="0"/>
              <a:t>címsorral</a:t>
            </a:r>
            <a:r>
              <a:rPr lang="en-US" dirty="0" smtClean="0"/>
              <a:t> </a:t>
            </a:r>
            <a:r>
              <a:rPr lang="en-US" dirty="0" err="1" smtClean="0"/>
              <a:t>ellátott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6" y="4390221"/>
            <a:ext cx="926048" cy="61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 smtClean="0"/>
              <a:t>Csak</a:t>
            </a:r>
            <a:r>
              <a:rPr lang="en-US" dirty="0" smtClean="0"/>
              <a:t> </a:t>
            </a:r>
            <a:r>
              <a:rPr lang="en-US" dirty="0" err="1" smtClean="0"/>
              <a:t>címsorral</a:t>
            </a:r>
            <a:r>
              <a:rPr lang="en-US" dirty="0" smtClean="0"/>
              <a:t> </a:t>
            </a:r>
            <a:r>
              <a:rPr lang="en-US" dirty="0" err="1" smtClean="0"/>
              <a:t>ellátott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3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779838" y="303213"/>
            <a:ext cx="4968873" cy="4429125"/>
          </a:xfrm>
        </p:spPr>
        <p:txBody>
          <a:bodyPr anchor="t"/>
          <a:lstStyle>
            <a:lvl1pPr marL="0" indent="0">
              <a:buNone/>
              <a:defRPr sz="2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err="1" smtClean="0"/>
              <a:t>Kattintson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ikonra</a:t>
            </a:r>
            <a:r>
              <a:rPr lang="en-US" dirty="0" smtClean="0"/>
              <a:t> a </a:t>
            </a:r>
            <a:r>
              <a:rPr lang="en-US" dirty="0" err="1" smtClean="0"/>
              <a:t>kép</a:t>
            </a:r>
            <a:r>
              <a:rPr lang="en-US" dirty="0" smtClean="0"/>
              <a:t> </a:t>
            </a:r>
            <a:r>
              <a:rPr lang="en-US" dirty="0" err="1" smtClean="0"/>
              <a:t>hozzáadásáért</a:t>
            </a:r>
            <a:r>
              <a:rPr lang="en-US" dirty="0" smtClean="0"/>
              <a:t>, </a:t>
            </a:r>
            <a:r>
              <a:rPr lang="en-US" dirty="0" err="1" smtClean="0"/>
              <a:t>vagy</a:t>
            </a:r>
            <a:r>
              <a:rPr lang="en-US" dirty="0" smtClean="0"/>
              <a:t> </a:t>
            </a:r>
            <a:r>
              <a:rPr lang="en-US" dirty="0" err="1" smtClean="0"/>
              <a:t>húzza</a:t>
            </a:r>
            <a:r>
              <a:rPr lang="en-US" dirty="0" smtClean="0"/>
              <a:t> be </a:t>
            </a:r>
            <a:r>
              <a:rPr lang="en-US" dirty="0" err="1" smtClean="0"/>
              <a:t>erre</a:t>
            </a:r>
            <a:r>
              <a:rPr lang="en-US" dirty="0" smtClean="0"/>
              <a:t> a </a:t>
            </a:r>
            <a:r>
              <a:rPr lang="en-US" dirty="0" err="1" smtClean="0"/>
              <a:t>felületre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3384550" cy="5143500"/>
          </a:xfrm>
          <a:prstGeom prst="rect">
            <a:avLst/>
          </a:prstGeom>
          <a:solidFill>
            <a:srgbClr val="1B5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03213"/>
            <a:ext cx="2880000" cy="4176712"/>
          </a:xfrm>
        </p:spPr>
        <p:txBody>
          <a:bodyPr anchor="ctr" anchorCtr="1"/>
          <a:lstStyle>
            <a:lvl1pPr>
              <a:defRPr sz="2200" b="0" i="1" baseline="0">
                <a:solidFill>
                  <a:schemeClr val="bg1"/>
                </a:solidFill>
                <a:latin typeface="Calibri" charset="0"/>
              </a:defRPr>
            </a:lvl1pPr>
          </a:lstStyle>
          <a:p>
            <a:r>
              <a:rPr lang="en-US" dirty="0" err="1" smtClean="0"/>
              <a:t>Kiemelt</a:t>
            </a:r>
            <a:r>
              <a:rPr lang="en-US" dirty="0" smtClean="0"/>
              <a:t> </a:t>
            </a:r>
            <a:r>
              <a:rPr lang="en-US" dirty="0" err="1" smtClean="0"/>
              <a:t>illusztrációk</a:t>
            </a:r>
            <a:r>
              <a:rPr lang="en-US" dirty="0" smtClean="0"/>
              <a:t> </a:t>
            </a:r>
            <a:r>
              <a:rPr lang="en-US" dirty="0" err="1" smtClean="0"/>
              <a:t>megjelenítése</a:t>
            </a:r>
            <a:r>
              <a:rPr lang="en-US" dirty="0" smtClean="0"/>
              <a:t> – </a:t>
            </a:r>
            <a:r>
              <a:rPr lang="en-US" dirty="0" err="1" smtClean="0"/>
              <a:t>itt</a:t>
            </a:r>
            <a:r>
              <a:rPr lang="en-US" dirty="0" smtClean="0"/>
              <a:t> </a:t>
            </a:r>
            <a:r>
              <a:rPr lang="en-US" dirty="0" err="1" smtClean="0"/>
              <a:t>akár</a:t>
            </a:r>
            <a:r>
              <a:rPr lang="en-US" dirty="0" smtClean="0"/>
              <a:t> a </a:t>
            </a:r>
            <a:r>
              <a:rPr lang="en-US" dirty="0" err="1" smtClean="0"/>
              <a:t>képhez</a:t>
            </a:r>
            <a:r>
              <a:rPr lang="en-US" dirty="0" smtClean="0"/>
              <a:t> </a:t>
            </a:r>
            <a:r>
              <a:rPr lang="en-US" dirty="0" err="1" smtClean="0"/>
              <a:t>kapcsolódó</a:t>
            </a:r>
            <a:r>
              <a:rPr lang="en-US" dirty="0" smtClean="0"/>
              <a:t> </a:t>
            </a:r>
            <a:r>
              <a:rPr lang="en-US" dirty="0" err="1" smtClean="0"/>
              <a:t>idézet</a:t>
            </a:r>
            <a:r>
              <a:rPr lang="en-US" dirty="0" smtClean="0"/>
              <a:t> is </a:t>
            </a:r>
            <a:r>
              <a:rPr lang="en-US" dirty="0" err="1" smtClean="0"/>
              <a:t>szerepelhet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3957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32" userDrawn="1">
          <p15:clr>
            <a:srgbClr val="FBAE40"/>
          </p15:clr>
        </p15:guide>
        <p15:guide id="2" pos="238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bg>
      <p:bgPr>
        <a:solidFill>
          <a:srgbClr val="1B5C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89" y="303212"/>
            <a:ext cx="3323724" cy="442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8" y="2722939"/>
            <a:ext cx="395630" cy="5029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07963" y="3486266"/>
            <a:ext cx="3082062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Szeretettel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várjuk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b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a </a:t>
            </a:r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magyar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tudomány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ünnepének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további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programjaira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!</a:t>
            </a:r>
          </a:p>
          <a:p>
            <a:endParaRPr lang="en-US" sz="1400" cap="all" spc="100" baseline="0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i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tudomanyunnep.hu</a:t>
            </a:r>
            <a:endParaRPr lang="en-US" sz="1400" i="1" cap="all" spc="100" baseline="0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i="1" cap="all" spc="100" baseline="0" smtClean="0">
                <a:latin typeface="Calibri" charset="0"/>
                <a:ea typeface="Calibri" charset="0"/>
                <a:cs typeface="Calibri" charset="0"/>
              </a:rPr>
              <a:t>mta.hu</a:t>
            </a:r>
            <a:endParaRPr lang="en-US" sz="1400" i="1" cap="all" spc="100" baseline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07963" y="1486684"/>
            <a:ext cx="454938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600" b="0" i="1" u="none" strike="noStrike" kern="1200" cap="all" spc="10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Köszönöm</a:t>
            </a:r>
            <a:r>
              <a:rPr kumimoji="0" lang="en-US" sz="2600" b="0" i="1" u="none" strike="noStrike" kern="1200" cap="all" spc="1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 a </a:t>
            </a:r>
            <a:r>
              <a:rPr kumimoji="0" lang="en-US" sz="2600" b="0" i="1" u="none" strike="noStrike" kern="1200" cap="all" spc="10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figyelmet</a:t>
            </a:r>
            <a:r>
              <a:rPr kumimoji="0" lang="en-US" sz="2600" b="0" i="1" u="none" strike="noStrike" kern="1200" cap="all" spc="1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!</a:t>
            </a:r>
            <a:endParaRPr lang="en-US" sz="2600" b="0" i="1" cap="all" spc="100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415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3" y="303213"/>
            <a:ext cx="8064499" cy="8568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2988" y="1491925"/>
            <a:ext cx="7705725" cy="298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2" y="4732338"/>
            <a:ext cx="395287" cy="273844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l">
              <a:defRPr sz="1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FD7096EC-A894-4F47-929A-65581C0900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32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1" r:id="rId3"/>
    <p:sldLayoutId id="2147483663" r:id="rId4"/>
    <p:sldLayoutId id="2147483664" r:id="rId5"/>
    <p:sldLayoutId id="2147483666" r:id="rId6"/>
    <p:sldLayoutId id="2147483672" r:id="rId7"/>
    <p:sldLayoutId id="2147483669" r:id="rId8"/>
    <p:sldLayoutId id="2147483670" r:id="rId9"/>
  </p:sldLayoutIdLst>
  <p:hf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rgbClr val="1B5C93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rgbClr val="1B5C93"/>
        </a:buClr>
        <a:buSzPct val="90000"/>
        <a:buFont typeface="Wingdings" charset="2"/>
        <a:buChar char="§"/>
        <a:defRPr sz="2300" kern="1200" baseline="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1B5C93"/>
        </a:buClr>
        <a:buFont typeface="Arial" charset="0"/>
        <a:buChar char="•"/>
        <a:defRPr sz="22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1B5C93"/>
        </a:buClr>
        <a:buFont typeface="Wingdings" charset="2"/>
        <a:buChar char="§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7B9DC7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7B9DC7"/>
        </a:buClr>
        <a:buFont typeface="Wingdings" charset="2"/>
        <a:buChar char="§"/>
        <a:defRPr sz="145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pos="657" userDrawn="1">
          <p15:clr>
            <a:srgbClr val="F26B43"/>
          </p15:clr>
        </p15:guide>
        <p15:guide id="4" orient="horz" pos="191" userDrawn="1">
          <p15:clr>
            <a:srgbClr val="F26B43"/>
          </p15:clr>
        </p15:guide>
        <p15:guide id="5" pos="5511" userDrawn="1">
          <p15:clr>
            <a:srgbClr val="F26B43"/>
          </p15:clr>
        </p15:guide>
        <p15:guide id="6" orient="horz" pos="2981" userDrawn="1">
          <p15:clr>
            <a:srgbClr val="F26B43"/>
          </p15:clr>
        </p15:guide>
        <p15:guide id="7" pos="431" userDrawn="1">
          <p15:clr>
            <a:srgbClr val="F26B43"/>
          </p15:clr>
        </p15:guide>
        <p15:guide id="8" orient="horz" pos="2822" userDrawn="1">
          <p15:clr>
            <a:srgbClr val="F26B43"/>
          </p15:clr>
        </p15:guide>
        <p15:guide id="9" pos="24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Alszik-e a természet a befagyott Balatonban?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79837" y="3019731"/>
            <a:ext cx="4968875" cy="638081"/>
          </a:xfrm>
        </p:spPr>
        <p:txBody>
          <a:bodyPr/>
          <a:lstStyle/>
          <a:p>
            <a:r>
              <a:rPr lang="hu-HU" b="0" dirty="0" smtClean="0"/>
              <a:t>Somogyi Boglárka, Vörös Lajos</a:t>
            </a:r>
            <a:endParaRPr lang="en-US" b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hu-HU" dirty="0" smtClean="0"/>
              <a:t>MTA Ökológiai kutatóközpont,</a:t>
            </a:r>
            <a:br>
              <a:rPr lang="hu-HU" dirty="0" smtClean="0"/>
            </a:br>
            <a:r>
              <a:rPr lang="hu-HU" dirty="0" smtClean="0"/>
              <a:t>Balatoni Limnológiai Intézet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4"/>
          </p:nvPr>
        </p:nvSpPr>
        <p:spPr>
          <a:xfrm>
            <a:off x="3779837" y="4620216"/>
            <a:ext cx="2128043" cy="239950"/>
          </a:xfrm>
        </p:spPr>
        <p:txBody>
          <a:bodyPr/>
          <a:lstStyle/>
          <a:p>
            <a:r>
              <a:rPr lang="hu-HU" dirty="0" smtClean="0"/>
              <a:t>2018. november 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02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>
                <a:solidFill>
                  <a:schemeClr val="tx2"/>
                </a:solidFill>
              </a:rPr>
              <a:t>Fény a vízoszlopban</a:t>
            </a:r>
            <a:br>
              <a:rPr lang="hu-HU" altLang="hu-HU" dirty="0" smtClean="0">
                <a:solidFill>
                  <a:schemeClr val="tx2"/>
                </a:solidFill>
              </a:rPr>
            </a:br>
            <a:r>
              <a:rPr lang="hu-HU" altLang="hu-HU" dirty="0" smtClean="0">
                <a:solidFill>
                  <a:schemeClr val="tx2"/>
                </a:solidFill>
              </a:rPr>
              <a:t>(Balaton, nyár és tél)</a:t>
            </a:r>
            <a:r>
              <a:rPr lang="hu-HU" altLang="hu-HU" dirty="0">
                <a:solidFill>
                  <a:schemeClr val="tx2"/>
                </a:solidFill>
              </a:rPr>
              <a:t/>
            </a:r>
            <a:br>
              <a:rPr lang="hu-HU" altLang="hu-HU" dirty="0">
                <a:solidFill>
                  <a:schemeClr val="tx2"/>
                </a:solidFill>
              </a:rPr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10</a:t>
            </a:fld>
            <a:endParaRPr lang="en-US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076" y="1449231"/>
            <a:ext cx="6584452" cy="355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>
                <a:solidFill>
                  <a:schemeClr val="tx2"/>
                </a:solidFill>
              </a:rPr>
              <a:t>Fény a vízoszlopban</a:t>
            </a:r>
            <a:br>
              <a:rPr lang="hu-HU" altLang="hu-HU" dirty="0" smtClean="0">
                <a:solidFill>
                  <a:schemeClr val="tx2"/>
                </a:solidFill>
              </a:rPr>
            </a:br>
            <a:r>
              <a:rPr lang="hu-HU" altLang="hu-HU" dirty="0" smtClean="0">
                <a:solidFill>
                  <a:schemeClr val="tx2"/>
                </a:solidFill>
              </a:rPr>
              <a:t>(Balaton, nyári és téli átlagok)</a:t>
            </a:r>
            <a:r>
              <a:rPr lang="hu-HU" altLang="hu-HU" dirty="0">
                <a:solidFill>
                  <a:schemeClr val="tx2"/>
                </a:solidFill>
              </a:rPr>
              <a:t/>
            </a:r>
            <a:br>
              <a:rPr lang="hu-HU" altLang="hu-HU" dirty="0">
                <a:solidFill>
                  <a:schemeClr val="tx2"/>
                </a:solidFill>
              </a:rPr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11</a:t>
            </a:fld>
            <a:endParaRPr lang="en-US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369220"/>
            <a:ext cx="5025098" cy="3163949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160" y="1502784"/>
            <a:ext cx="3952292" cy="262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3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>
                <a:solidFill>
                  <a:schemeClr val="tx2"/>
                </a:solidFill>
              </a:rPr>
              <a:t>A jég és </a:t>
            </a:r>
            <a:r>
              <a:rPr lang="hu-HU" altLang="hu-HU" dirty="0" err="1" smtClean="0">
                <a:solidFill>
                  <a:schemeClr val="tx2"/>
                </a:solidFill>
              </a:rPr>
              <a:t>hóborítás</a:t>
            </a:r>
            <a:r>
              <a:rPr lang="hu-HU" altLang="hu-HU" dirty="0" smtClean="0">
                <a:solidFill>
                  <a:schemeClr val="tx2"/>
                </a:solidFill>
              </a:rPr>
              <a:t> árnyékoló hatása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12</a:t>
            </a:fld>
            <a:endParaRPr lang="en-US"/>
          </a:p>
        </p:txBody>
      </p:sp>
      <p:pic>
        <p:nvPicPr>
          <p:cNvPr id="13" name="Tartalom helye 1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91157" y="1387003"/>
            <a:ext cx="5208999" cy="3345335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56" y="1387003"/>
            <a:ext cx="3887787" cy="2716185"/>
          </a:xfrm>
        </p:spPr>
      </p:pic>
    </p:spTree>
    <p:extLst>
      <p:ext uri="{BB962C8B-B14F-4D97-AF65-F5344CB8AC3E}">
        <p14:creationId xmlns:p14="http://schemas.microsoft.com/office/powerpoint/2010/main" val="414490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>
                <a:solidFill>
                  <a:schemeClr val="tx2"/>
                </a:solidFill>
              </a:rPr>
              <a:t>A vízoszlopba jutó fény szezonális változása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13</a:t>
            </a:fld>
            <a:endParaRPr lang="en-US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0685" y="973618"/>
            <a:ext cx="4631851" cy="3236356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5179415" y="1877895"/>
            <a:ext cx="3569297" cy="26302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1B5C93"/>
              </a:buClr>
              <a:buSzPct val="90000"/>
              <a:buFont typeface="Wingdings" charset="2"/>
              <a:buChar char="§"/>
              <a:defRPr sz="230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B5C93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B5C9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B9DC7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B9DC7"/>
              </a:buClr>
              <a:buFont typeface="Wingdings" charset="2"/>
              <a:buChar char="§"/>
              <a:defRPr sz="145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ct val="0"/>
              </a:spcBef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A vízoszlopban a </a:t>
            </a:r>
            <a:r>
              <a:rPr lang="hu-HU" altLang="hu-HU" sz="2400" dirty="0">
                <a:solidFill>
                  <a:schemeClr val="tx2"/>
                </a:solidFill>
              </a:rPr>
              <a:t>fényintenzitás télen a nyárinak mintegy a hatoda</a:t>
            </a:r>
          </a:p>
        </p:txBody>
      </p:sp>
      <p:sp>
        <p:nvSpPr>
          <p:cNvPr id="3" name="Téglalap 2"/>
          <p:cNvSpPr/>
          <p:nvPr/>
        </p:nvSpPr>
        <p:spPr>
          <a:xfrm>
            <a:off x="961901" y="1068620"/>
            <a:ext cx="534389" cy="2850237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4047506" y="1068619"/>
            <a:ext cx="534389" cy="2850237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173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téli környezet a vízi élőlények szemével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988" y="1162238"/>
            <a:ext cx="6889729" cy="2988000"/>
          </a:xfrm>
        </p:spPr>
        <p:txBody>
          <a:bodyPr/>
          <a:lstStyle/>
          <a:p>
            <a:r>
              <a:rPr lang="hu-HU" dirty="0" smtClean="0"/>
              <a:t>Télen a víz hőmérséklete alacsony (&lt; 4-5 °C), a vízoszlopban a fényintenzitás (PAR) télen jelentősen kisebb (6x), mint nyáron</a:t>
            </a:r>
          </a:p>
          <a:p>
            <a:r>
              <a:rPr lang="hu-HU" dirty="0" smtClean="0"/>
              <a:t>A turbulens áramlások hiánya miatt a sejtek könnyebben lesüllyednek a vízoszlopban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5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Lebegő mikroszkopikus algák (fitoplankton)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Biomassza (</a:t>
            </a:r>
            <a:r>
              <a:rPr lang="hu-HU" dirty="0"/>
              <a:t>a-klorofill koncentráció</a:t>
            </a:r>
            <a:r>
              <a:rPr lang="hu-HU" dirty="0" smtClean="0"/>
              <a:t>)</a:t>
            </a:r>
          </a:p>
          <a:p>
            <a:r>
              <a:rPr lang="hu-HU" dirty="0" smtClean="0"/>
              <a:t>fotoszintézis (aktivitás)</a:t>
            </a:r>
          </a:p>
          <a:p>
            <a:r>
              <a:rPr lang="hu-HU" dirty="0" smtClean="0"/>
              <a:t>Algaösszetétel (PIKOALGÁK!)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5210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>
                <a:solidFill>
                  <a:schemeClr val="tx2"/>
                </a:solidFill>
              </a:rPr>
              <a:t>Fitoplankton biomassza, aktivitás</a:t>
            </a:r>
            <a:br>
              <a:rPr lang="hu-HU" altLang="hu-HU" dirty="0" smtClean="0">
                <a:solidFill>
                  <a:schemeClr val="tx2"/>
                </a:solidFill>
              </a:rPr>
            </a:br>
            <a:r>
              <a:rPr lang="hu-HU" altLang="hu-HU" dirty="0" smtClean="0">
                <a:solidFill>
                  <a:schemeClr val="tx2"/>
                </a:solidFill>
              </a:rPr>
              <a:t>(Balaton, nyári és téli átlagok)</a:t>
            </a:r>
            <a:r>
              <a:rPr lang="hu-HU" altLang="hu-HU" dirty="0">
                <a:solidFill>
                  <a:schemeClr val="tx2"/>
                </a:solidFill>
              </a:rPr>
              <a:t/>
            </a:r>
            <a:br>
              <a:rPr lang="hu-HU" altLang="hu-HU" dirty="0">
                <a:solidFill>
                  <a:schemeClr val="tx2"/>
                </a:solidFill>
              </a:rPr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16</a:t>
            </a:fld>
            <a:endParaRPr lang="en-US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4213" y="1177628"/>
            <a:ext cx="3854538" cy="3109912"/>
          </a:xfrm>
          <a:prstGeom prst="rect">
            <a:avLst/>
          </a:prstGeom>
        </p:spPr>
      </p:pic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58349" y="1139220"/>
            <a:ext cx="2750896" cy="2972366"/>
          </a:xfrm>
          <a:prstGeom prst="rect">
            <a:avLst/>
          </a:prstGeom>
        </p:spPr>
      </p:pic>
      <p:sp>
        <p:nvSpPr>
          <p:cNvPr id="11" name="Content Placeholder 3"/>
          <p:cNvSpPr txBox="1">
            <a:spLocks/>
          </p:cNvSpPr>
          <p:nvPr/>
        </p:nvSpPr>
        <p:spPr>
          <a:xfrm>
            <a:off x="5384326" y="4111586"/>
            <a:ext cx="3184793" cy="7791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1B5C93"/>
              </a:buClr>
              <a:buSzPct val="90000"/>
              <a:buFont typeface="Wingdings" charset="2"/>
              <a:buChar char="§"/>
              <a:defRPr sz="230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B5C93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B5C9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B9DC7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B9DC7"/>
              </a:buClr>
              <a:buFont typeface="Wingdings" charset="2"/>
              <a:buChar char="§"/>
              <a:defRPr sz="145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ct val="0"/>
              </a:spcBef>
              <a:buFont typeface="Wingdings" charset="2"/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Az algasejtek kevésbé aktívak</a:t>
            </a:r>
            <a:endParaRPr lang="hu-HU" altLang="hu-HU" sz="2400" dirty="0">
              <a:solidFill>
                <a:schemeClr val="tx2"/>
              </a:solidFill>
            </a:endParaRP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1318533" y="4111586"/>
            <a:ext cx="3886200" cy="8478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1B5C93"/>
              </a:buClr>
              <a:buSzPct val="90000"/>
              <a:buFont typeface="Wingdings" charset="2"/>
              <a:buChar char="§"/>
              <a:defRPr sz="230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B5C93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B5C9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B9DC7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B9DC7"/>
              </a:buClr>
              <a:buFont typeface="Wingdings" charset="2"/>
              <a:buChar char="§"/>
              <a:defRPr sz="145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ct val="0"/>
              </a:spcBef>
              <a:buFont typeface="Wingdings" charset="2"/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A fitoplankton biomassza télen kisebb, mint nyáron</a:t>
            </a:r>
            <a:endParaRPr lang="hu-HU" altLang="hu-H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4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>
                <a:solidFill>
                  <a:schemeClr val="tx2"/>
                </a:solidFill>
              </a:rPr>
              <a:t>Fitoplankton összetétel</a:t>
            </a:r>
            <a:br>
              <a:rPr lang="hu-HU" altLang="hu-HU" dirty="0" smtClean="0">
                <a:solidFill>
                  <a:schemeClr val="tx2"/>
                </a:solidFill>
              </a:rPr>
            </a:br>
            <a:r>
              <a:rPr lang="hu-HU" altLang="hu-HU" dirty="0" smtClean="0">
                <a:solidFill>
                  <a:schemeClr val="tx2"/>
                </a:solidFill>
              </a:rPr>
              <a:t>(Balaton, Keszthelyi-medence)</a:t>
            </a:r>
            <a:r>
              <a:rPr lang="hu-HU" altLang="hu-HU" dirty="0">
                <a:solidFill>
                  <a:schemeClr val="tx2"/>
                </a:solidFill>
              </a:rPr>
              <a:t/>
            </a:r>
            <a:br>
              <a:rPr lang="hu-HU" altLang="hu-HU" dirty="0">
                <a:solidFill>
                  <a:schemeClr val="tx2"/>
                </a:solidFill>
              </a:rPr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17</a:t>
            </a:fld>
            <a:endParaRPr lang="en-US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1985" y="1370013"/>
            <a:ext cx="3512243" cy="3109912"/>
          </a:xfrm>
          <a:prstGeom prst="rect">
            <a:avLst/>
          </a:prstGeom>
        </p:spPr>
      </p:pic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39974" y="1370013"/>
            <a:ext cx="3331277" cy="3109912"/>
          </a:xfrm>
          <a:prstGeom prst="rect">
            <a:avLst/>
          </a:prstGeom>
        </p:spPr>
      </p:pic>
      <p:sp>
        <p:nvSpPr>
          <p:cNvPr id="13" name="Ellipszis 12"/>
          <p:cNvSpPr/>
          <p:nvPr/>
        </p:nvSpPr>
        <p:spPr>
          <a:xfrm>
            <a:off x="3023903" y="2188396"/>
            <a:ext cx="1085760" cy="4496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>
              <a:solidFill>
                <a:schemeClr val="tx1"/>
              </a:solidFill>
            </a:endParaRPr>
          </a:p>
        </p:txBody>
      </p:sp>
      <p:sp>
        <p:nvSpPr>
          <p:cNvPr id="14" name="Ellipszis 13"/>
          <p:cNvSpPr/>
          <p:nvPr/>
        </p:nvSpPr>
        <p:spPr>
          <a:xfrm>
            <a:off x="7162676" y="3378486"/>
            <a:ext cx="1085760" cy="4496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>
              <a:solidFill>
                <a:schemeClr val="tx1"/>
              </a:solidFill>
            </a:endParaRPr>
          </a:p>
        </p:txBody>
      </p:sp>
      <p:sp>
        <p:nvSpPr>
          <p:cNvPr id="16" name="Ellipszis 15"/>
          <p:cNvSpPr/>
          <p:nvPr/>
        </p:nvSpPr>
        <p:spPr>
          <a:xfrm>
            <a:off x="7162676" y="2479756"/>
            <a:ext cx="1085760" cy="4496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>
              <a:solidFill>
                <a:schemeClr val="tx1"/>
              </a:solidFill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4602822" y="4037291"/>
            <a:ext cx="44345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200" b="1" dirty="0" smtClean="0">
                <a:solidFill>
                  <a:schemeClr val="tx2"/>
                </a:solidFill>
                <a:latin typeface="+mj-lt"/>
              </a:rPr>
              <a:t>Tél: apró zöldalgák és ostorosok</a:t>
            </a:r>
            <a:endParaRPr lang="hu-HU" sz="2200" b="1" dirty="0">
              <a:latin typeface="+mj-lt"/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909059" y="4043595"/>
            <a:ext cx="36827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200" b="1" dirty="0" smtClean="0">
                <a:solidFill>
                  <a:schemeClr val="tx2"/>
                </a:solidFill>
                <a:latin typeface="+mj-lt"/>
              </a:rPr>
              <a:t>Nyár: cianobaktériumok</a:t>
            </a:r>
            <a:endParaRPr lang="hu-HU" sz="2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069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>
                <a:solidFill>
                  <a:schemeClr val="tx2"/>
                </a:solidFill>
              </a:rPr>
              <a:t>Fitoplankton </a:t>
            </a:r>
            <a:r>
              <a:rPr lang="hu-HU" altLang="hu-HU" dirty="0" smtClean="0">
                <a:solidFill>
                  <a:schemeClr val="tx2"/>
                </a:solidFill>
              </a:rPr>
              <a:t>méret-eloszlás</a:t>
            </a:r>
            <a:r>
              <a:rPr lang="hu-HU" altLang="hu-HU" dirty="0">
                <a:solidFill>
                  <a:schemeClr val="tx2"/>
                </a:solidFill>
              </a:rPr>
              <a:t/>
            </a:r>
            <a:br>
              <a:rPr lang="hu-HU" altLang="hu-HU" dirty="0">
                <a:solidFill>
                  <a:schemeClr val="tx2"/>
                </a:solidFill>
              </a:rPr>
            </a:br>
            <a:r>
              <a:rPr lang="hu-HU" altLang="hu-HU" dirty="0">
                <a:solidFill>
                  <a:schemeClr val="tx2"/>
                </a:solidFill>
              </a:rPr>
              <a:t>(Balaton, Keszthelyi-medence</a:t>
            </a:r>
            <a:r>
              <a:rPr lang="hu-HU" altLang="hu-HU" dirty="0" smtClean="0">
                <a:solidFill>
                  <a:schemeClr val="tx2"/>
                </a:solidFill>
              </a:rPr>
              <a:t>)</a:t>
            </a:r>
            <a:endParaRPr lang="hu-H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512" y="1993187"/>
            <a:ext cx="3886200" cy="2486431"/>
          </a:xfrm>
        </p:spPr>
        <p:txBody>
          <a:bodyPr/>
          <a:lstStyle/>
          <a:p>
            <a:pPr indent="0">
              <a:spcBef>
                <a:spcPct val="0"/>
              </a:spcBef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Télen: nagy felszín:térfogat arányú sejtek és aktív mozgásra képes apró ostorosok</a:t>
            </a:r>
            <a:endParaRPr lang="hu-HU" altLang="hu-HU" sz="24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hu-HU" smtClean="0"/>
              <a:t>18</a:t>
            </a:fld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4298" y="1370013"/>
            <a:ext cx="3587616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6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>
                <a:solidFill>
                  <a:schemeClr val="tx2"/>
                </a:solidFill>
              </a:rPr>
              <a:t>Apró ostorosok, nagy felszín:térfogat arányú sejtek</a:t>
            </a:r>
            <a:endParaRPr lang="hu-H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512" y="2157573"/>
            <a:ext cx="3886200" cy="2322045"/>
          </a:xfrm>
        </p:spPr>
        <p:txBody>
          <a:bodyPr/>
          <a:lstStyle/>
          <a:p>
            <a:pPr indent="0">
              <a:spcBef>
                <a:spcPct val="0"/>
              </a:spcBef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Többségük fénymikroszkóppal alig vagy egyáltalán nem meghatározható</a:t>
            </a:r>
            <a:endParaRPr lang="hu-HU" altLang="hu-HU" sz="24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hu-HU" smtClean="0"/>
              <a:t>19</a:t>
            </a:fld>
            <a:endParaRPr lang="hu-HU" dirty="0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1269701" y="1067066"/>
            <a:ext cx="2560024" cy="3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tél valóban egy nyugalmi, inaktív időszak?</a:t>
            </a:r>
            <a:endParaRPr lang="hu-H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20146" y="976435"/>
            <a:ext cx="3455718" cy="3139260"/>
          </a:xfrm>
        </p:spPr>
        <p:txBody>
          <a:bodyPr/>
          <a:lstStyle/>
          <a:p>
            <a:pPr indent="0">
              <a:spcBef>
                <a:spcPct val="0"/>
              </a:spcBef>
              <a:buNone/>
            </a:pPr>
            <a:r>
              <a:rPr lang="hu-HU" altLang="hu-HU" sz="2400" dirty="0">
                <a:solidFill>
                  <a:schemeClr val="tx2"/>
                </a:solidFill>
              </a:rPr>
              <a:t>Ismereteink alapvetően </a:t>
            </a:r>
            <a:r>
              <a:rPr lang="hu-HU" altLang="hu-HU" sz="2400" dirty="0" smtClean="0">
                <a:solidFill>
                  <a:schemeClr val="tx2"/>
                </a:solidFill>
              </a:rPr>
              <a:t>hiányosak</a:t>
            </a:r>
          </a:p>
          <a:p>
            <a:pPr lvl="1" indent="0">
              <a:spcBef>
                <a:spcPct val="0"/>
              </a:spcBef>
              <a:buNone/>
            </a:pPr>
            <a:r>
              <a:rPr lang="hu-HU" altLang="hu-HU" dirty="0" smtClean="0">
                <a:solidFill>
                  <a:schemeClr val="tx2"/>
                </a:solidFill>
              </a:rPr>
              <a:t>nehézkes mintavétel, sokszor nem elegendő</a:t>
            </a:r>
            <a:r>
              <a:rPr lang="hu-HU" altLang="hu-HU" dirty="0">
                <a:solidFill>
                  <a:schemeClr val="tx2"/>
                </a:solidFill>
              </a:rPr>
              <a:t> </a:t>
            </a:r>
            <a:r>
              <a:rPr lang="hu-HU" altLang="hu-HU" dirty="0" smtClean="0">
                <a:solidFill>
                  <a:schemeClr val="tx2"/>
                </a:solidFill>
              </a:rPr>
              <a:t>jégvastagság</a:t>
            </a:r>
          </a:p>
          <a:p>
            <a:pPr indent="0">
              <a:spcBef>
                <a:spcPct val="0"/>
              </a:spcBef>
              <a:buNone/>
            </a:pPr>
            <a:endParaRPr lang="hu-HU" altLang="hu-HU" dirty="0">
              <a:solidFill>
                <a:schemeClr val="tx2"/>
              </a:solidFill>
            </a:endParaRPr>
          </a:p>
          <a:p>
            <a:pPr indent="0">
              <a:spcBef>
                <a:spcPct val="0"/>
              </a:spcBef>
              <a:buNone/>
            </a:pPr>
            <a:r>
              <a:rPr lang="hu-HU" altLang="hu-HU" dirty="0" smtClean="0">
                <a:solidFill>
                  <a:schemeClr val="tx2"/>
                </a:solidFill>
              </a:rPr>
              <a:t>2008 – Winter </a:t>
            </a:r>
            <a:r>
              <a:rPr lang="hu-HU" altLang="hu-HU" dirty="0" err="1" smtClean="0">
                <a:solidFill>
                  <a:schemeClr val="tx2"/>
                </a:solidFill>
              </a:rPr>
              <a:t>Limnology</a:t>
            </a:r>
            <a:r>
              <a:rPr lang="hu-HU" altLang="hu-HU" dirty="0" smtClean="0">
                <a:solidFill>
                  <a:schemeClr val="tx2"/>
                </a:solidFill>
              </a:rPr>
              <a:t> </a:t>
            </a:r>
            <a:r>
              <a:rPr lang="hu-HU" altLang="hu-HU" dirty="0" err="1" smtClean="0">
                <a:solidFill>
                  <a:schemeClr val="tx2"/>
                </a:solidFill>
              </a:rPr>
              <a:t>Symposium</a:t>
            </a:r>
            <a:endParaRPr lang="hu-HU" altLang="hu-HU" dirty="0" smtClean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hu-HU" smtClean="0"/>
              <a:t>2</a:t>
            </a:fld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968275"/>
            <a:ext cx="4492752" cy="3369564"/>
          </a:xfrm>
        </p:spPr>
      </p:pic>
    </p:spTree>
    <p:extLst>
      <p:ext uri="{BB962C8B-B14F-4D97-AF65-F5344CB8AC3E}">
        <p14:creationId xmlns:p14="http://schemas.microsoft.com/office/powerpoint/2010/main" val="222627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68" y="1365169"/>
            <a:ext cx="3504807" cy="262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>
                <a:solidFill>
                  <a:schemeClr val="tx2"/>
                </a:solidFill>
              </a:rPr>
              <a:t>Pikoeukarióta algák</a:t>
            </a:r>
            <a:r>
              <a:rPr lang="hu-HU" altLang="hu-HU" dirty="0">
                <a:solidFill>
                  <a:schemeClr val="tx2"/>
                </a:solidFill>
              </a:rPr>
              <a:t/>
            </a:r>
            <a:br>
              <a:rPr lang="hu-HU" altLang="hu-HU" dirty="0">
                <a:solidFill>
                  <a:schemeClr val="tx2"/>
                </a:solidFill>
              </a:rPr>
            </a:br>
            <a:r>
              <a:rPr lang="hu-HU" altLang="hu-HU" dirty="0">
                <a:solidFill>
                  <a:schemeClr val="tx2"/>
                </a:solidFill>
              </a:rPr>
              <a:t>&lt; 3 </a:t>
            </a:r>
            <a:r>
              <a:rPr lang="hu-HU" altLang="hu-H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µm</a:t>
            </a:r>
            <a:r>
              <a:rPr lang="hu-HU" altLang="hu-HU" dirty="0">
                <a:solidFill>
                  <a:schemeClr val="tx2"/>
                </a:solidFill>
              </a:rPr>
              <a:t/>
            </a:r>
            <a:br>
              <a:rPr lang="hu-HU" altLang="hu-HU" dirty="0">
                <a:solidFill>
                  <a:schemeClr val="tx2"/>
                </a:solidFill>
              </a:rPr>
            </a:br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hu-HU" smtClean="0"/>
              <a:t>20</a:t>
            </a:fld>
            <a:endParaRPr lang="hu-HU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1238169" y="4118826"/>
            <a:ext cx="3852809" cy="1051199"/>
          </a:xfrm>
        </p:spPr>
        <p:txBody>
          <a:bodyPr/>
          <a:lstStyle/>
          <a:p>
            <a:pPr indent="0">
              <a:spcBef>
                <a:spcPct val="0"/>
              </a:spcBef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detektálásuk:</a:t>
            </a:r>
            <a:br>
              <a:rPr lang="hu-HU" altLang="hu-HU" sz="2400" dirty="0" smtClean="0">
                <a:solidFill>
                  <a:schemeClr val="tx2"/>
                </a:solidFill>
              </a:rPr>
            </a:br>
            <a:r>
              <a:rPr lang="hu-HU" altLang="hu-HU" sz="2400" dirty="0" err="1" smtClean="0">
                <a:solidFill>
                  <a:schemeClr val="tx2"/>
                </a:solidFill>
              </a:rPr>
              <a:t>epifluoreszcens</a:t>
            </a:r>
            <a:r>
              <a:rPr lang="hu-HU" altLang="hu-HU" sz="2400" dirty="0" smtClean="0">
                <a:solidFill>
                  <a:schemeClr val="tx2"/>
                </a:solidFill>
              </a:rPr>
              <a:t> mikroszkóp</a:t>
            </a:r>
            <a:endParaRPr lang="hu-HU" altLang="hu-HU" sz="2400" dirty="0">
              <a:solidFill>
                <a:schemeClr val="tx2"/>
              </a:solidFill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5291190" y="3749952"/>
            <a:ext cx="3852809" cy="1051199"/>
          </a:xfrm>
        </p:spPr>
        <p:txBody>
          <a:bodyPr/>
          <a:lstStyle/>
          <a:p>
            <a:pPr indent="0">
              <a:spcBef>
                <a:spcPct val="0"/>
              </a:spcBef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Télen a fitoplankton biomassza jelentős részét</a:t>
            </a:r>
            <a:br>
              <a:rPr lang="hu-HU" altLang="hu-HU" sz="2400" dirty="0" smtClean="0">
                <a:solidFill>
                  <a:schemeClr val="tx2"/>
                </a:solidFill>
              </a:rPr>
            </a:br>
            <a:r>
              <a:rPr lang="hu-HU" altLang="hu-HU" sz="2400" dirty="0" smtClean="0">
                <a:solidFill>
                  <a:schemeClr val="tx2"/>
                </a:solidFill>
              </a:rPr>
              <a:t>(6-43%) alkotják </a:t>
            </a:r>
            <a:endParaRPr lang="hu-HU" altLang="hu-HU" sz="2400" dirty="0">
              <a:solidFill>
                <a:schemeClr val="tx2"/>
              </a:solidFill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5095744" y="539305"/>
            <a:ext cx="3778522" cy="2892050"/>
            <a:chOff x="5167833" y="301072"/>
            <a:chExt cx="3778522" cy="2892050"/>
          </a:xfrm>
        </p:grpSpPr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7833" y="301072"/>
              <a:ext cx="3778522" cy="2892050"/>
            </a:xfrm>
            <a:prstGeom prst="rect">
              <a:avLst/>
            </a:prstGeom>
          </p:spPr>
        </p:pic>
        <p:sp>
          <p:nvSpPr>
            <p:cNvPr id="8" name="Szövegdoboz 7"/>
            <p:cNvSpPr txBox="1"/>
            <p:nvPr/>
          </p:nvSpPr>
          <p:spPr>
            <a:xfrm rot="16200000">
              <a:off x="4531615" y="1458012"/>
              <a:ext cx="196560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Pikoplankton részesedés (%)</a:t>
              </a:r>
              <a:endParaRPr lang="hu-H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171" y="844050"/>
            <a:ext cx="3030538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92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téli mikroszkopikus </a:t>
            </a:r>
            <a:r>
              <a:rPr lang="hu-HU" dirty="0" err="1" smtClean="0"/>
              <a:t>algaegyüttesek</a:t>
            </a:r>
            <a:r>
              <a:rPr lang="hu-HU" dirty="0" smtClean="0"/>
              <a:t> jellemzői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599" y="1193061"/>
            <a:ext cx="7705725" cy="2988000"/>
          </a:xfrm>
        </p:spPr>
        <p:txBody>
          <a:bodyPr/>
          <a:lstStyle/>
          <a:p>
            <a:r>
              <a:rPr lang="hu-HU" altLang="hu-HU" dirty="0">
                <a:latin typeface="Times New Roman" panose="02020603050405020304" pitchFamily="18" charset="0"/>
              </a:rPr>
              <a:t>A fitoplankton biomassza </a:t>
            </a:r>
            <a:r>
              <a:rPr lang="hu-HU" altLang="hu-HU" dirty="0" smtClean="0">
                <a:latin typeface="Times New Roman" panose="02020603050405020304" pitchFamily="18" charset="0"/>
              </a:rPr>
              <a:t>és elsődleges termelés télen </a:t>
            </a:r>
            <a:r>
              <a:rPr lang="hu-HU" altLang="hu-HU" dirty="0">
                <a:latin typeface="Times New Roman" panose="02020603050405020304" pitchFamily="18" charset="0"/>
              </a:rPr>
              <a:t>jelentősen alacsonyabb, mint nyáron</a:t>
            </a:r>
          </a:p>
          <a:p>
            <a:pPr>
              <a:defRPr/>
            </a:pPr>
            <a:r>
              <a:rPr lang="hu-HU" dirty="0" smtClean="0">
                <a:latin typeface="Times New Roman" pitchFamily="18" charset="0"/>
              </a:rPr>
              <a:t>A </a:t>
            </a:r>
            <a:r>
              <a:rPr lang="hu-HU" dirty="0">
                <a:latin typeface="Times New Roman" pitchFamily="18" charset="0"/>
              </a:rPr>
              <a:t>fitoplankton összetétele télen jelentősen különbözik a nyári együttesekétől: parányi sejtek dominálnak, emiatt a mikroszkópos vizsgálatok jelentősen alulbecslik a </a:t>
            </a:r>
            <a:r>
              <a:rPr lang="hu-HU" dirty="0" smtClean="0">
                <a:latin typeface="Times New Roman" pitchFamily="18" charset="0"/>
              </a:rPr>
              <a:t>diverzitást</a:t>
            </a:r>
            <a:endParaRPr lang="hu-HU" dirty="0">
              <a:latin typeface="Times New Roman" pitchFamily="18" charset="0"/>
            </a:endParaRPr>
          </a:p>
          <a:p>
            <a:pPr>
              <a:defRPr/>
            </a:pPr>
            <a:r>
              <a:rPr lang="hu-HU" dirty="0">
                <a:latin typeface="Times New Roman" pitchFamily="18" charset="0"/>
              </a:rPr>
              <a:t>Nagy felszín/térfogat arányú sejtek (pl. </a:t>
            </a:r>
            <a:r>
              <a:rPr lang="hu-HU" dirty="0" err="1">
                <a:latin typeface="Times New Roman" pitchFamily="18" charset="0"/>
              </a:rPr>
              <a:t>pikoeukarióták</a:t>
            </a:r>
            <a:r>
              <a:rPr lang="hu-HU" dirty="0">
                <a:latin typeface="Times New Roman" pitchFamily="18" charset="0"/>
              </a:rPr>
              <a:t>) és aktív mozgásra képes apró ostorosok (pl. </a:t>
            </a:r>
            <a:r>
              <a:rPr lang="hu-HU" i="1" dirty="0" err="1">
                <a:latin typeface="Times New Roman" pitchFamily="18" charset="0"/>
              </a:rPr>
              <a:t>Cryptomonas</a:t>
            </a:r>
            <a:r>
              <a:rPr lang="hu-HU" dirty="0">
                <a:latin typeface="Times New Roman" pitchFamily="18" charset="0"/>
              </a:rPr>
              <a:t> </a:t>
            </a:r>
            <a:r>
              <a:rPr lang="hu-HU" dirty="0" err="1">
                <a:latin typeface="Times New Roman" pitchFamily="18" charset="0"/>
              </a:rPr>
              <a:t>sp</a:t>
            </a:r>
            <a:r>
              <a:rPr lang="hu-HU" dirty="0">
                <a:latin typeface="Times New Roman" pitchFamily="18" charset="0"/>
              </a:rPr>
              <a:t>.) fordulnak </a:t>
            </a:r>
            <a:r>
              <a:rPr lang="hu-HU" dirty="0" smtClean="0">
                <a:latin typeface="Times New Roman" pitchFamily="18" charset="0"/>
              </a:rPr>
              <a:t>elő - &gt; ezen </a:t>
            </a:r>
            <a:r>
              <a:rPr lang="hu-HU" dirty="0">
                <a:latin typeface="Times New Roman" pitchFamily="18" charset="0"/>
              </a:rPr>
              <a:t>tulajdonságok </a:t>
            </a:r>
            <a:r>
              <a:rPr lang="hu-HU" dirty="0" smtClean="0">
                <a:latin typeface="Times New Roman" pitchFamily="18" charset="0"/>
              </a:rPr>
              <a:t>elősegítik </a:t>
            </a:r>
            <a:r>
              <a:rPr lang="hu-HU" dirty="0">
                <a:latin typeface="Times New Roman" pitchFamily="18" charset="0"/>
              </a:rPr>
              <a:t>a sejtek lebegését a vízoszlopban (tél=kisebb felkeveredés)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2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Alkalmazkodás a téli körülményekhez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Pigment (klorofill) </a:t>
            </a:r>
            <a:r>
              <a:rPr lang="hu-HU" dirty="0"/>
              <a:t>tartalom</a:t>
            </a:r>
          </a:p>
          <a:p>
            <a:r>
              <a:rPr lang="hu-HU" dirty="0" smtClean="0"/>
              <a:t>Fotoszintézis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0610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fitoplankton biomassza pigment tartalma (Balaton, Keszthelyi-medence)</a:t>
            </a:r>
            <a:endParaRPr lang="hu-H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512" y="1541123"/>
            <a:ext cx="3886200" cy="2938495"/>
          </a:xfrm>
        </p:spPr>
        <p:txBody>
          <a:bodyPr/>
          <a:lstStyle/>
          <a:p>
            <a:pPr marL="0" indent="0"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Télen a biomassza a-klorofill tartalma jelentősen nagyobb, mint nyáron -&gt; biomassza alulbecslése mikroszkópozás nélkül</a:t>
            </a:r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hu-HU" smtClean="0"/>
              <a:t>23</a:t>
            </a:fld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4213" y="1390970"/>
            <a:ext cx="3887787" cy="306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9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>
                <a:solidFill>
                  <a:schemeClr val="tx2"/>
                </a:solidFill>
              </a:rPr>
              <a:t>A fitoplankton fotoszintézise</a:t>
            </a:r>
            <a:br>
              <a:rPr lang="hu-HU" altLang="hu-HU" dirty="0" smtClean="0">
                <a:solidFill>
                  <a:schemeClr val="tx2"/>
                </a:solidFill>
              </a:rPr>
            </a:br>
            <a:r>
              <a:rPr lang="hu-HU" altLang="hu-HU" dirty="0" smtClean="0">
                <a:solidFill>
                  <a:schemeClr val="tx2"/>
                </a:solidFill>
              </a:rPr>
              <a:t>(Balaton, Keszthelyi-medence)</a:t>
            </a:r>
            <a:r>
              <a:rPr lang="hu-HU" altLang="hu-HU" dirty="0">
                <a:solidFill>
                  <a:schemeClr val="tx2"/>
                </a:solidFill>
              </a:rPr>
              <a:t/>
            </a:r>
            <a:br>
              <a:rPr lang="hu-HU" altLang="hu-HU" dirty="0">
                <a:solidFill>
                  <a:schemeClr val="tx2"/>
                </a:solidFill>
              </a:rPr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24</a:t>
            </a:fld>
            <a:endParaRPr lang="en-US"/>
          </a:p>
        </p:txBody>
      </p:sp>
      <p:sp>
        <p:nvSpPr>
          <p:cNvPr id="17" name="Téglalap 16"/>
          <p:cNvSpPr/>
          <p:nvPr/>
        </p:nvSpPr>
        <p:spPr>
          <a:xfrm>
            <a:off x="3008380" y="1263912"/>
            <a:ext cx="44345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200" b="1" dirty="0" smtClean="0">
                <a:solidFill>
                  <a:schemeClr val="tx2"/>
                </a:solidFill>
                <a:latin typeface="+mj-lt"/>
              </a:rPr>
              <a:t>Tél</a:t>
            </a:r>
            <a:endParaRPr lang="hu-HU" sz="2200" b="1" dirty="0">
              <a:latin typeface="+mj-lt"/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334917" y="1247074"/>
            <a:ext cx="36827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200" b="1" dirty="0" smtClean="0">
                <a:solidFill>
                  <a:schemeClr val="tx2"/>
                </a:solidFill>
                <a:latin typeface="+mj-lt"/>
              </a:rPr>
              <a:t>Nyár</a:t>
            </a:r>
            <a:endParaRPr lang="hu-HU" sz="2200" b="1" dirty="0">
              <a:latin typeface="+mj-lt"/>
            </a:endParaRP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916" y="1656000"/>
            <a:ext cx="3059567" cy="2558473"/>
          </a:xfrm>
          <a:prstGeom prst="rect">
            <a:avLst/>
          </a:prstGeom>
        </p:spPr>
      </p:pic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562223" y="1666981"/>
            <a:ext cx="3060916" cy="2559600"/>
          </a:xfrm>
          <a:prstGeom prst="rect">
            <a:avLst/>
          </a:prstGeom>
        </p:spPr>
      </p:pic>
      <p:sp>
        <p:nvSpPr>
          <p:cNvPr id="15" name="Content Placeholder 3"/>
          <p:cNvSpPr txBox="1">
            <a:spLocks/>
          </p:cNvSpPr>
          <p:nvPr/>
        </p:nvSpPr>
        <p:spPr>
          <a:xfrm>
            <a:off x="5623139" y="1834207"/>
            <a:ext cx="3423683" cy="22408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1B5C93"/>
              </a:buClr>
              <a:buSzPct val="90000"/>
              <a:buFont typeface="Wingdings" charset="2"/>
              <a:buChar char="§"/>
              <a:defRPr sz="230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B5C93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B5C9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B9DC7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B9DC7"/>
              </a:buClr>
              <a:buFont typeface="Wingdings" charset="2"/>
              <a:buChar char="§"/>
              <a:defRPr sz="145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A fotoszintézis télen alacsonyabb fénynél telítődik és magas fényintenzitáson fénygátlást mutat</a:t>
            </a:r>
          </a:p>
          <a:p>
            <a:pPr marL="0" indent="0">
              <a:buFont typeface="Wingdings" charset="2"/>
              <a:buNone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45993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>
                <a:solidFill>
                  <a:schemeClr val="tx2"/>
                </a:solidFill>
              </a:rPr>
              <a:t>Napfény és a fitoplankton fényigénye</a:t>
            </a:r>
            <a:br>
              <a:rPr lang="hu-HU" altLang="hu-HU" dirty="0" smtClean="0">
                <a:solidFill>
                  <a:schemeClr val="tx2"/>
                </a:solidFill>
              </a:rPr>
            </a:br>
            <a:r>
              <a:rPr lang="hu-HU" altLang="hu-HU" dirty="0">
                <a:solidFill>
                  <a:schemeClr val="tx2"/>
                </a:solidFill>
              </a:rPr>
              <a:t>(Balaton, 2009-2014 közötti mérések)</a:t>
            </a:r>
            <a:br>
              <a:rPr lang="hu-HU" altLang="hu-HU" dirty="0">
                <a:solidFill>
                  <a:schemeClr val="tx2"/>
                </a:solidFill>
              </a:rPr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25</a:t>
            </a:fld>
            <a:endParaRPr lang="en-US"/>
          </a:p>
        </p:txBody>
      </p:sp>
      <p:sp>
        <p:nvSpPr>
          <p:cNvPr id="12" name="Tartalom helye 2"/>
          <p:cNvSpPr>
            <a:spLocks noGrp="1"/>
          </p:cNvSpPr>
          <p:nvPr>
            <p:ph sz="half" idx="1"/>
          </p:nvPr>
        </p:nvSpPr>
        <p:spPr>
          <a:xfrm>
            <a:off x="5058567" y="1900719"/>
            <a:ext cx="3887788" cy="2465746"/>
          </a:xfrm>
        </p:spPr>
        <p:txBody>
          <a:bodyPr/>
          <a:lstStyle/>
          <a:p>
            <a:pPr marL="0" indent="0">
              <a:buNone/>
            </a:pPr>
            <a:r>
              <a:rPr lang="hu-HU" altLang="hu-HU" sz="2400" dirty="0">
                <a:solidFill>
                  <a:schemeClr val="tx2"/>
                </a:solidFill>
              </a:rPr>
              <a:t>A </a:t>
            </a:r>
            <a:r>
              <a:rPr lang="hu-HU" altLang="hu-HU" sz="2400" dirty="0" smtClean="0">
                <a:solidFill>
                  <a:schemeClr val="tx2"/>
                </a:solidFill>
              </a:rPr>
              <a:t>fénytelítési paraméter jó összefüggést </a:t>
            </a:r>
            <a:r>
              <a:rPr lang="hu-HU" altLang="hu-HU" sz="2400" dirty="0">
                <a:solidFill>
                  <a:schemeClr val="tx2"/>
                </a:solidFill>
              </a:rPr>
              <a:t>mutat a </a:t>
            </a:r>
            <a:r>
              <a:rPr lang="hu-HU" altLang="hu-HU" sz="2400" dirty="0" smtClean="0">
                <a:solidFill>
                  <a:schemeClr val="tx2"/>
                </a:solidFill>
              </a:rPr>
              <a:t>PAR szezonális </a:t>
            </a:r>
            <a:r>
              <a:rPr lang="hu-HU" altLang="hu-HU" sz="2400" dirty="0">
                <a:solidFill>
                  <a:schemeClr val="tx2"/>
                </a:solidFill>
              </a:rPr>
              <a:t>változásával - télen a fitoplankton fényigénye jelentősen kisebb</a:t>
            </a:r>
            <a:endParaRPr lang="hu-HU" sz="24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4213" y="1489652"/>
            <a:ext cx="4174866" cy="308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6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>
                <a:solidFill>
                  <a:schemeClr val="tx2"/>
                </a:solidFill>
              </a:rPr>
              <a:t>Pikoplankton - jelentős szerep az elsődleges termelésben (</a:t>
            </a:r>
            <a:r>
              <a:rPr lang="hu-HU" altLang="hu-HU" dirty="0">
                <a:solidFill>
                  <a:schemeClr val="tx2"/>
                </a:solidFill>
              </a:rPr>
              <a:t>Balaton, </a:t>
            </a:r>
            <a:r>
              <a:rPr lang="hu-HU" altLang="hu-HU" dirty="0" smtClean="0">
                <a:solidFill>
                  <a:schemeClr val="tx2"/>
                </a:solidFill>
              </a:rPr>
              <a:t>2009-2014 téli mérések)</a:t>
            </a:r>
            <a:endParaRPr lang="hu-H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6206" y="2137025"/>
            <a:ext cx="3886200" cy="2278424"/>
          </a:xfrm>
        </p:spPr>
        <p:txBody>
          <a:bodyPr/>
          <a:lstStyle/>
          <a:p>
            <a:pPr indent="0">
              <a:spcBef>
                <a:spcPct val="0"/>
              </a:spcBef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Télen a pikoplankton a fitoplankton elsődleges termelésének mintegy </a:t>
            </a:r>
          </a:p>
          <a:p>
            <a:pPr indent="0">
              <a:spcBef>
                <a:spcPct val="0"/>
              </a:spcBef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13-46%-át adja</a:t>
            </a:r>
            <a:endParaRPr lang="hu-HU" altLang="hu-HU" sz="24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hu-HU" smtClean="0"/>
              <a:t>26</a:t>
            </a:fld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4082" y="1286451"/>
            <a:ext cx="2874614" cy="344783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4766" r="3006" b="85731"/>
          <a:stretch/>
        </p:blipFill>
        <p:spPr>
          <a:xfrm>
            <a:off x="1443157" y="1439106"/>
            <a:ext cx="1056069" cy="4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4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>
                <a:solidFill>
                  <a:schemeClr val="tx2"/>
                </a:solidFill>
              </a:rPr>
              <a:t>Fotoszintézis és fényhasznosítás</a:t>
            </a:r>
            <a:br>
              <a:rPr lang="hu-HU" altLang="hu-HU" dirty="0" smtClean="0">
                <a:solidFill>
                  <a:schemeClr val="tx2"/>
                </a:solidFill>
              </a:rPr>
            </a:br>
            <a:r>
              <a:rPr lang="hu-HU" altLang="hu-HU" dirty="0" smtClean="0">
                <a:solidFill>
                  <a:schemeClr val="tx2"/>
                </a:solidFill>
              </a:rPr>
              <a:t>(Balaton</a:t>
            </a:r>
            <a:r>
              <a:rPr lang="hu-HU" altLang="hu-HU" dirty="0">
                <a:solidFill>
                  <a:schemeClr val="tx2"/>
                </a:solidFill>
              </a:rPr>
              <a:t>, 2009-2014 téli mérések</a:t>
            </a:r>
            <a:r>
              <a:rPr lang="hu-HU" altLang="hu-HU" dirty="0" smtClean="0">
                <a:solidFill>
                  <a:schemeClr val="tx2"/>
                </a:solidFill>
              </a:rPr>
              <a:t>)</a:t>
            </a:r>
            <a:r>
              <a:rPr lang="hu-HU" altLang="hu-HU" dirty="0">
                <a:solidFill>
                  <a:schemeClr val="tx2"/>
                </a:solidFill>
              </a:rPr>
              <a:t/>
            </a:r>
            <a:br>
              <a:rPr lang="hu-HU" altLang="hu-HU" dirty="0">
                <a:solidFill>
                  <a:schemeClr val="tx2"/>
                </a:solidFill>
              </a:rPr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27</a:t>
            </a:fld>
            <a:endParaRPr lang="en-US"/>
          </a:p>
        </p:txBody>
      </p:sp>
      <p:sp>
        <p:nvSpPr>
          <p:cNvPr id="17" name="Téglalap 16"/>
          <p:cNvSpPr/>
          <p:nvPr/>
        </p:nvSpPr>
        <p:spPr>
          <a:xfrm>
            <a:off x="3822184" y="4273838"/>
            <a:ext cx="19437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hu-HU" sz="2200" b="1" dirty="0" smtClean="0">
                <a:solidFill>
                  <a:schemeClr val="tx2"/>
                </a:solidFill>
                <a:latin typeface="+mj-lt"/>
              </a:rPr>
              <a:t>α</a:t>
            </a:r>
            <a:endParaRPr lang="hu-HU" sz="2200" b="1" dirty="0">
              <a:latin typeface="+mj-lt"/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1166989" y="4285583"/>
            <a:ext cx="36827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200" b="1" dirty="0" err="1" smtClean="0">
                <a:solidFill>
                  <a:schemeClr val="tx2"/>
                </a:solidFill>
                <a:latin typeface="+mj-lt"/>
              </a:rPr>
              <a:t>P</a:t>
            </a:r>
            <a:r>
              <a:rPr lang="hu-HU" altLang="hu-HU" sz="2200" b="1" baseline="-25000" dirty="0" err="1" smtClean="0">
                <a:solidFill>
                  <a:schemeClr val="tx2"/>
                </a:solidFill>
                <a:latin typeface="+mj-lt"/>
              </a:rPr>
              <a:t>max</a:t>
            </a:r>
            <a:endParaRPr lang="hu-HU" sz="2200" b="1" baseline="-25000" dirty="0">
              <a:latin typeface="+mj-lt"/>
            </a:endParaRPr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5325029" y="1418802"/>
            <a:ext cx="3557714" cy="32976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1B5C93"/>
              </a:buClr>
              <a:buSzPct val="90000"/>
              <a:buFont typeface="Wingdings" charset="2"/>
              <a:buChar char="§"/>
              <a:defRPr sz="230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B5C93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B5C9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B9DC7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B9DC7"/>
              </a:buClr>
              <a:buFont typeface="Wingdings" charset="2"/>
              <a:buChar char="§"/>
              <a:defRPr sz="145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A pikoalgák fotoszintézise (</a:t>
            </a:r>
            <a:r>
              <a:rPr lang="hu-HU" altLang="hu-HU" sz="2400" dirty="0" err="1" smtClean="0">
                <a:solidFill>
                  <a:schemeClr val="tx2"/>
                </a:solidFill>
              </a:rPr>
              <a:t>P</a:t>
            </a:r>
            <a:r>
              <a:rPr lang="hu-HU" altLang="hu-HU" sz="2400" baseline="-25000" dirty="0" err="1" smtClean="0">
                <a:solidFill>
                  <a:schemeClr val="tx2"/>
                </a:solidFill>
              </a:rPr>
              <a:t>max</a:t>
            </a:r>
            <a:r>
              <a:rPr lang="hu-HU" altLang="hu-HU" sz="2400" dirty="0" smtClean="0">
                <a:solidFill>
                  <a:schemeClr val="tx2"/>
                </a:solidFill>
              </a:rPr>
              <a:t>) és fényhasznosítási koefficiense (</a:t>
            </a:r>
            <a:r>
              <a:rPr lang="el-GR" altLang="hu-HU" sz="2400" dirty="0" smtClean="0">
                <a:solidFill>
                  <a:schemeClr val="tx2"/>
                </a:solidFill>
              </a:rPr>
              <a:t>α</a:t>
            </a:r>
            <a:r>
              <a:rPr lang="hu-HU" altLang="hu-HU" sz="2400" dirty="0" smtClean="0">
                <a:solidFill>
                  <a:schemeClr val="tx2"/>
                </a:solidFill>
              </a:rPr>
              <a:t>) szignifikánsan nagyobb, mint a </a:t>
            </a:r>
            <a:r>
              <a:rPr lang="hu-HU" altLang="hu-HU" sz="2400" dirty="0" err="1" smtClean="0">
                <a:solidFill>
                  <a:schemeClr val="tx2"/>
                </a:solidFill>
              </a:rPr>
              <a:t>nano-</a:t>
            </a:r>
            <a:r>
              <a:rPr lang="hu-HU" altLang="hu-HU" sz="2400" dirty="0" smtClean="0">
                <a:solidFill>
                  <a:schemeClr val="tx2"/>
                </a:solidFill>
              </a:rPr>
              <a:t> és </a:t>
            </a:r>
            <a:r>
              <a:rPr lang="hu-HU" altLang="hu-HU" sz="2400" dirty="0" err="1" smtClean="0">
                <a:solidFill>
                  <a:schemeClr val="tx2"/>
                </a:solidFill>
              </a:rPr>
              <a:t>mikroplanktoné</a:t>
            </a:r>
            <a:endParaRPr lang="hu-HU" altLang="hu-HU" sz="2400" dirty="0" smtClean="0">
              <a:solidFill>
                <a:schemeClr val="tx2"/>
              </a:solidFill>
            </a:endParaRPr>
          </a:p>
          <a:p>
            <a:pPr marL="0" indent="0">
              <a:buFont typeface="Wingdings" charset="2"/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-&gt; jobban alkalmazkodtak a téli körülményekhez</a:t>
            </a:r>
          </a:p>
          <a:p>
            <a:pPr marL="0" indent="0">
              <a:buFont typeface="Wingdings" charset="2"/>
              <a:buNone/>
            </a:pPr>
            <a:endParaRPr lang="hu-HU" sz="24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1" y="1238068"/>
            <a:ext cx="2417575" cy="2929836"/>
          </a:xfrm>
        </p:spPr>
      </p:pic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56" y="1300710"/>
            <a:ext cx="2369056" cy="2929836"/>
          </a:xfrm>
        </p:spPr>
      </p:pic>
    </p:spTree>
    <p:extLst>
      <p:ext uri="{BB962C8B-B14F-4D97-AF65-F5344CB8AC3E}">
        <p14:creationId xmlns:p14="http://schemas.microsoft.com/office/powerpoint/2010/main" val="73186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>
                <a:solidFill>
                  <a:schemeClr val="tx2"/>
                </a:solidFill>
              </a:rPr>
              <a:t>Az elsődleges termelés hőmérséklet-függése (Balaton</a:t>
            </a:r>
            <a:r>
              <a:rPr lang="hu-HU" altLang="hu-HU" dirty="0">
                <a:solidFill>
                  <a:schemeClr val="tx2"/>
                </a:solidFill>
              </a:rPr>
              <a:t>, </a:t>
            </a:r>
            <a:r>
              <a:rPr lang="hu-HU" altLang="hu-HU" dirty="0" smtClean="0">
                <a:solidFill>
                  <a:schemeClr val="tx2"/>
                </a:solidFill>
              </a:rPr>
              <a:t>2009-2014 téli mérések)</a:t>
            </a:r>
            <a:endParaRPr lang="hu-H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6206" y="1592494"/>
            <a:ext cx="3886200" cy="2822955"/>
          </a:xfrm>
        </p:spPr>
        <p:txBody>
          <a:bodyPr/>
          <a:lstStyle/>
          <a:p>
            <a:pPr indent="0">
              <a:spcBef>
                <a:spcPct val="0"/>
              </a:spcBef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Az egységnyi biomasszára vonatkoztatott elsődleges termelés nő a hőmérséklettel, a pikoalga frakcióban ez a növekedés sokkal jelentősebb</a:t>
            </a:r>
            <a:endParaRPr lang="hu-HU" altLang="hu-HU" sz="24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hu-HU" smtClean="0"/>
              <a:t>28</a:t>
            </a:fld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6725" y="1305537"/>
            <a:ext cx="3642762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7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>
                <a:solidFill>
                  <a:schemeClr val="tx2"/>
                </a:solidFill>
              </a:rPr>
              <a:t>Az elsődleges termelés </a:t>
            </a:r>
            <a:r>
              <a:rPr lang="hu-HU" altLang="hu-HU" dirty="0" smtClean="0">
                <a:solidFill>
                  <a:schemeClr val="tx2"/>
                </a:solidFill>
              </a:rPr>
              <a:t>fény-függése</a:t>
            </a:r>
            <a:br>
              <a:rPr lang="hu-HU" altLang="hu-HU" dirty="0" smtClean="0">
                <a:solidFill>
                  <a:schemeClr val="tx2"/>
                </a:solidFill>
              </a:rPr>
            </a:br>
            <a:r>
              <a:rPr lang="hu-HU" altLang="hu-HU" dirty="0" smtClean="0">
                <a:solidFill>
                  <a:schemeClr val="tx2"/>
                </a:solidFill>
              </a:rPr>
              <a:t>(</a:t>
            </a:r>
            <a:r>
              <a:rPr lang="hu-HU" altLang="hu-HU" dirty="0">
                <a:solidFill>
                  <a:schemeClr val="tx2"/>
                </a:solidFill>
              </a:rPr>
              <a:t>Balaton, </a:t>
            </a:r>
            <a:r>
              <a:rPr lang="hu-HU" altLang="hu-HU" dirty="0" smtClean="0">
                <a:solidFill>
                  <a:schemeClr val="tx2"/>
                </a:solidFill>
              </a:rPr>
              <a:t>2009-2014 téli mérések)</a:t>
            </a:r>
            <a:endParaRPr lang="hu-H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6206" y="1476954"/>
            <a:ext cx="3886200" cy="2938495"/>
          </a:xfrm>
        </p:spPr>
        <p:txBody>
          <a:bodyPr/>
          <a:lstStyle/>
          <a:p>
            <a:pPr indent="0">
              <a:spcBef>
                <a:spcPct val="0"/>
              </a:spcBef>
              <a:buNone/>
            </a:pPr>
            <a:r>
              <a:rPr lang="hu-HU" altLang="hu-HU" sz="2400" dirty="0">
                <a:solidFill>
                  <a:schemeClr val="tx2"/>
                </a:solidFill>
              </a:rPr>
              <a:t>Az egységnyi biomasszára vonatkoztatott elsődleges termelés </a:t>
            </a:r>
            <a:r>
              <a:rPr lang="hu-HU" altLang="hu-HU" sz="2400" dirty="0" smtClean="0">
                <a:solidFill>
                  <a:schemeClr val="tx2"/>
                </a:solidFill>
              </a:rPr>
              <a:t>a fénnyel is nő, </a:t>
            </a:r>
            <a:r>
              <a:rPr lang="hu-HU" altLang="hu-HU" sz="2400" dirty="0">
                <a:solidFill>
                  <a:schemeClr val="tx2"/>
                </a:solidFill>
              </a:rPr>
              <a:t>különösen </a:t>
            </a:r>
            <a:r>
              <a:rPr lang="hu-HU" altLang="hu-HU" sz="2400" dirty="0" smtClean="0">
                <a:solidFill>
                  <a:schemeClr val="tx2"/>
                </a:solidFill>
              </a:rPr>
              <a:t>a pikoalga </a:t>
            </a:r>
            <a:r>
              <a:rPr lang="hu-HU" altLang="hu-HU" sz="2400" dirty="0">
                <a:solidFill>
                  <a:schemeClr val="tx2"/>
                </a:solidFill>
              </a:rPr>
              <a:t>frakcióban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hu-HU" smtClean="0"/>
              <a:t>29</a:t>
            </a:fld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6725" y="1370013"/>
            <a:ext cx="3642762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7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jégborítottság csökkenése a Balatonon</a:t>
            </a:r>
            <a:endParaRPr lang="hu-H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6287" y="1401286"/>
            <a:ext cx="4106173" cy="3604896"/>
          </a:xfrm>
        </p:spPr>
        <p:txBody>
          <a:bodyPr/>
          <a:lstStyle/>
          <a:p>
            <a:pPr indent="0">
              <a:spcBef>
                <a:spcPct val="0"/>
              </a:spcBef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A jéggel borított időszak hossza jelentősen csökkent az elmúlt évtizedek során</a:t>
            </a:r>
          </a:p>
          <a:p>
            <a:pPr indent="0">
              <a:spcBef>
                <a:spcPct val="0"/>
              </a:spcBef>
              <a:buNone/>
            </a:pPr>
            <a:endParaRPr lang="hu-HU" altLang="hu-HU" sz="2400" dirty="0" smtClean="0">
              <a:solidFill>
                <a:schemeClr val="tx2"/>
              </a:solidFill>
            </a:endParaRPr>
          </a:p>
          <a:p>
            <a:pPr indent="0">
              <a:spcBef>
                <a:spcPct val="0"/>
              </a:spcBef>
              <a:buNone/>
            </a:pPr>
            <a:endParaRPr lang="hu-HU" altLang="hu-HU" sz="2400" dirty="0" smtClean="0">
              <a:solidFill>
                <a:schemeClr val="tx2"/>
              </a:solidFill>
            </a:endParaRPr>
          </a:p>
          <a:p>
            <a:pPr indent="0">
              <a:spcBef>
                <a:spcPct val="0"/>
              </a:spcBef>
              <a:buNone/>
            </a:pPr>
            <a:endParaRPr lang="hu-HU" altLang="hu-HU" sz="2400" dirty="0">
              <a:solidFill>
                <a:schemeClr val="tx2"/>
              </a:solidFill>
            </a:endParaRPr>
          </a:p>
          <a:p>
            <a:pPr indent="0">
              <a:spcBef>
                <a:spcPct val="0"/>
              </a:spcBef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A tó energetikai alapját képező algaközösség vizsgálata a téli időszakban különösen fontos</a:t>
            </a:r>
            <a:endParaRPr lang="hu-HU" altLang="hu-HU" sz="24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hu-HU" smtClean="0"/>
              <a:t>3</a:t>
            </a:fld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82796" y="1468395"/>
            <a:ext cx="4271952" cy="2446093"/>
          </a:xfrm>
          <a:prstGeom prst="rect">
            <a:avLst/>
          </a:prstGeom>
        </p:spPr>
      </p:pic>
      <p:sp>
        <p:nvSpPr>
          <p:cNvPr id="8" name="Lefelé nyíl 7"/>
          <p:cNvSpPr/>
          <p:nvPr/>
        </p:nvSpPr>
        <p:spPr>
          <a:xfrm>
            <a:off x="6469811" y="2691442"/>
            <a:ext cx="828136" cy="5693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2731325" y="3914488"/>
            <a:ext cx="1823423" cy="5450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1B5C93"/>
              </a:buClr>
              <a:buSzPct val="90000"/>
              <a:buFont typeface="Wingdings" charset="2"/>
              <a:buChar char="§"/>
              <a:defRPr sz="230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B5C93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B5C9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B9DC7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B9DC7"/>
              </a:buClr>
              <a:buFont typeface="Wingdings" charset="2"/>
              <a:buChar char="§"/>
              <a:defRPr sz="145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ct val="0"/>
              </a:spcBef>
              <a:buFont typeface="Wingdings" charset="2"/>
              <a:buNone/>
            </a:pPr>
            <a:r>
              <a:rPr lang="hu-HU" altLang="hu-HU" sz="2000" dirty="0" smtClean="0">
                <a:solidFill>
                  <a:schemeClr val="tx2"/>
                </a:solidFill>
              </a:rPr>
              <a:t>(VIZIG adatok)</a:t>
            </a:r>
            <a:endParaRPr lang="hu-HU" altLang="hu-HU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77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</a:t>
            </a:r>
            <a:r>
              <a:rPr lang="hu-HU" dirty="0" err="1" smtClean="0"/>
              <a:t>algaegyüttesek</a:t>
            </a:r>
            <a:r>
              <a:rPr lang="hu-HU" dirty="0" smtClean="0"/>
              <a:t> téli </a:t>
            </a:r>
            <a:r>
              <a:rPr lang="hu-HU" dirty="0" err="1" smtClean="0"/>
              <a:t>akklimációja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599" y="1193061"/>
            <a:ext cx="7705725" cy="2988000"/>
          </a:xfrm>
        </p:spPr>
        <p:txBody>
          <a:bodyPr/>
          <a:lstStyle/>
          <a:p>
            <a:pPr>
              <a:defRPr/>
            </a:pPr>
            <a:r>
              <a:rPr lang="hu-HU" dirty="0">
                <a:latin typeface="Times New Roman" pitchFamily="18" charset="0"/>
              </a:rPr>
              <a:t>A 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téli alga együttesek rendkívül jól alkalmazkodnak a fényszegény körülményekhez (a sejtek a-klorofill tartalma magasabb, fotoszintézisük alacsonyabb fényintenzitásnál telítődik).</a:t>
            </a:r>
          </a:p>
          <a:p>
            <a:r>
              <a:rPr lang="hu-HU" dirty="0" smtClean="0"/>
              <a:t>A pikoalgák jelentős szereppel bírnak télen, fotoszintézis méréseink alapján jobban alkalmazkodtak a téli körülményekhez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5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</a:t>
            </a:r>
            <a:r>
              <a:rPr lang="hu-HU" dirty="0" err="1" smtClean="0"/>
              <a:t>algaegyüttesek</a:t>
            </a:r>
            <a:r>
              <a:rPr lang="hu-HU" dirty="0" smtClean="0"/>
              <a:t> téli </a:t>
            </a:r>
            <a:r>
              <a:rPr lang="hu-HU" dirty="0" err="1" smtClean="0"/>
              <a:t>akklimációja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599" y="1193061"/>
            <a:ext cx="7705725" cy="2988000"/>
          </a:xfrm>
        </p:spPr>
        <p:txBody>
          <a:bodyPr/>
          <a:lstStyle/>
          <a:p>
            <a:r>
              <a:rPr lang="hu-HU" dirty="0"/>
              <a:t>A magasabb téli hőmérséklet és jobb </a:t>
            </a:r>
            <a:r>
              <a:rPr lang="hu-HU" dirty="0" smtClean="0"/>
              <a:t>fényelérhetőség (!klímaváltozás) a fitoplankton aktivitásának növekedését eredményezi (</a:t>
            </a:r>
            <a:r>
              <a:rPr lang="hu-HU" dirty="0" err="1" smtClean="0"/>
              <a:t>P</a:t>
            </a:r>
            <a:r>
              <a:rPr lang="hu-HU" baseline="-25000" dirty="0" err="1" smtClean="0"/>
              <a:t>max</a:t>
            </a:r>
            <a:r>
              <a:rPr lang="hu-HU" dirty="0" smtClean="0"/>
              <a:t>)</a:t>
            </a:r>
          </a:p>
          <a:p>
            <a:r>
              <a:rPr lang="hu-HU" dirty="0" smtClean="0"/>
              <a:t>Ez előnyösebb a pikoalgák számára, mint a </a:t>
            </a:r>
            <a:r>
              <a:rPr lang="hu-HU" dirty="0" err="1" smtClean="0"/>
              <a:t>nano-</a:t>
            </a:r>
            <a:r>
              <a:rPr lang="hu-HU" dirty="0" smtClean="0"/>
              <a:t> és </a:t>
            </a:r>
            <a:r>
              <a:rPr lang="hu-HU" dirty="0" err="1" smtClean="0"/>
              <a:t>mikroplantkonnak</a:t>
            </a:r>
            <a:r>
              <a:rPr lang="hu-HU" dirty="0" smtClean="0"/>
              <a:t> -&gt; több energia a </a:t>
            </a:r>
            <a:r>
              <a:rPr lang="hu-HU" dirty="0" err="1" smtClean="0"/>
              <a:t>pikolpanktont</a:t>
            </a:r>
            <a:r>
              <a:rPr lang="hu-HU" dirty="0" smtClean="0"/>
              <a:t> fogyasztó szervezetek számára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9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Élet a jégbe zárva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Mikroszkopikus algák a </a:t>
            </a:r>
            <a:r>
              <a:rPr lang="hu-HU" dirty="0" err="1" smtClean="0"/>
              <a:t>balaton</a:t>
            </a:r>
            <a:r>
              <a:rPr lang="hu-HU" dirty="0" smtClean="0"/>
              <a:t> jegében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6579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>
                <a:solidFill>
                  <a:schemeClr val="tx2"/>
                </a:solidFill>
              </a:rPr>
              <a:t>Mikroszkopikus algák a </a:t>
            </a:r>
            <a:r>
              <a:rPr lang="hu-HU" altLang="hu-HU" dirty="0">
                <a:solidFill>
                  <a:schemeClr val="tx2"/>
                </a:solidFill>
              </a:rPr>
              <a:t>vízben és a jégben</a:t>
            </a:r>
            <a:br>
              <a:rPr lang="hu-HU" altLang="hu-HU" dirty="0">
                <a:solidFill>
                  <a:schemeClr val="tx2"/>
                </a:solidFill>
              </a:rPr>
            </a:br>
            <a:r>
              <a:rPr lang="hu-HU" altLang="hu-HU" dirty="0">
                <a:solidFill>
                  <a:schemeClr val="tx2"/>
                </a:solidFill>
              </a:rPr>
              <a:t>(Balaton, 2016 tél)</a:t>
            </a:r>
            <a:endParaRPr lang="hu-H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7626" y="3072152"/>
            <a:ext cx="4338729" cy="2071348"/>
          </a:xfrm>
        </p:spPr>
        <p:txBody>
          <a:bodyPr/>
          <a:lstStyle/>
          <a:p>
            <a:pPr indent="0">
              <a:spcBef>
                <a:spcPct val="0"/>
              </a:spcBef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A jégben találtunk aktív, </a:t>
            </a:r>
            <a:r>
              <a:rPr lang="hu-HU" altLang="hu-HU" sz="2400" dirty="0" err="1" smtClean="0">
                <a:solidFill>
                  <a:schemeClr val="tx2"/>
                </a:solidFill>
              </a:rPr>
              <a:t>autofluoreszcenciát</a:t>
            </a:r>
            <a:r>
              <a:rPr lang="hu-HU" altLang="hu-HU" sz="2400" dirty="0" smtClean="0">
                <a:solidFill>
                  <a:schemeClr val="tx2"/>
                </a:solidFill>
              </a:rPr>
              <a:t> mutató algasejteket, mennyiségük a vízben lévőkkel összemérhető</a:t>
            </a:r>
            <a:endParaRPr lang="hu-HU" altLang="hu-HU" sz="24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hu-HU" smtClean="0"/>
              <a:t>33</a:t>
            </a:fld>
            <a:endParaRPr lang="hu-HU" dirty="0"/>
          </a:p>
        </p:txBody>
      </p:sp>
      <p:pic>
        <p:nvPicPr>
          <p:cNvPr id="3" name="Tartalom helye 2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05" b="27804"/>
          <a:stretch/>
        </p:blipFill>
        <p:spPr>
          <a:xfrm>
            <a:off x="4716462" y="1288393"/>
            <a:ext cx="3875912" cy="167086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20" y="1318163"/>
            <a:ext cx="4368006" cy="1305406"/>
          </a:xfrm>
          <a:prstGeom prst="rect">
            <a:avLst/>
          </a:prstGeom>
        </p:spPr>
      </p:pic>
      <p:pic>
        <p:nvPicPr>
          <p:cNvPr id="8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84" y="2457497"/>
            <a:ext cx="2321995" cy="163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698" y="2628082"/>
            <a:ext cx="2729928" cy="204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>
                <a:solidFill>
                  <a:schemeClr val="tx2"/>
                </a:solidFill>
              </a:rPr>
              <a:t>Algaösszetétel a víz- és a jégmintákban</a:t>
            </a:r>
            <a:br>
              <a:rPr lang="hu-HU" altLang="hu-HU" dirty="0" smtClean="0">
                <a:solidFill>
                  <a:schemeClr val="tx2"/>
                </a:solidFill>
              </a:rPr>
            </a:br>
            <a:r>
              <a:rPr lang="hu-HU" altLang="hu-HU" dirty="0" smtClean="0">
                <a:solidFill>
                  <a:schemeClr val="tx2"/>
                </a:solidFill>
              </a:rPr>
              <a:t>(Balaton, 2016 tél)</a:t>
            </a:r>
            <a:endParaRPr lang="hu-H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630" y="1160065"/>
            <a:ext cx="4346369" cy="3221929"/>
          </a:xfrm>
        </p:spPr>
        <p:txBody>
          <a:bodyPr/>
          <a:lstStyle/>
          <a:p>
            <a:pPr indent="0">
              <a:spcBef>
                <a:spcPct val="0"/>
              </a:spcBef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A Balaton Keszthelyi-medencéjében a pikoeukarióta zöldalgák domináltak, a Siófoki-medencében a kovamoszatok</a:t>
            </a:r>
          </a:p>
          <a:p>
            <a:pPr indent="0">
              <a:spcBef>
                <a:spcPct val="0"/>
              </a:spcBef>
              <a:buNone/>
            </a:pPr>
            <a:endParaRPr lang="hu-HU" altLang="hu-HU" sz="2400" dirty="0">
              <a:solidFill>
                <a:schemeClr val="tx2"/>
              </a:solidFill>
            </a:endParaRPr>
          </a:p>
          <a:p>
            <a:pPr indent="0">
              <a:spcBef>
                <a:spcPct val="0"/>
              </a:spcBef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A jégmintákból az ostoros formák (</a:t>
            </a:r>
            <a:r>
              <a:rPr lang="hu-HU" altLang="hu-HU" sz="2400" dirty="0" err="1" smtClean="0">
                <a:solidFill>
                  <a:schemeClr val="tx2"/>
                </a:solidFill>
              </a:rPr>
              <a:t>Cryptophyta</a:t>
            </a:r>
            <a:r>
              <a:rPr lang="hu-HU" altLang="hu-HU" sz="2400" dirty="0" smtClean="0">
                <a:solidFill>
                  <a:schemeClr val="tx2"/>
                </a:solidFill>
              </a:rPr>
              <a:t>, </a:t>
            </a:r>
            <a:r>
              <a:rPr lang="hu-HU" altLang="hu-HU" sz="2400" dirty="0" err="1" smtClean="0">
                <a:solidFill>
                  <a:schemeClr val="tx2"/>
                </a:solidFill>
              </a:rPr>
              <a:t>Dinophyta</a:t>
            </a:r>
            <a:r>
              <a:rPr lang="hu-HU" altLang="hu-HU" sz="2400" dirty="0" smtClean="0">
                <a:solidFill>
                  <a:schemeClr val="tx2"/>
                </a:solidFill>
              </a:rPr>
              <a:t>) hiányoztak</a:t>
            </a:r>
            <a:endParaRPr lang="hu-HU" altLang="hu-HU" sz="24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hu-HU" smtClean="0"/>
              <a:t>34</a:t>
            </a:fld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" y="1160066"/>
            <a:ext cx="4999512" cy="300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3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>
                <a:solidFill>
                  <a:schemeClr val="tx2"/>
                </a:solidFill>
              </a:rPr>
              <a:t>Fotoszintézis a vízben és a jégben</a:t>
            </a:r>
            <a:br>
              <a:rPr lang="hu-HU" altLang="hu-HU" dirty="0" smtClean="0">
                <a:solidFill>
                  <a:schemeClr val="tx2"/>
                </a:solidFill>
              </a:rPr>
            </a:br>
            <a:r>
              <a:rPr lang="hu-HU" altLang="hu-HU" dirty="0" smtClean="0">
                <a:solidFill>
                  <a:schemeClr val="tx2"/>
                </a:solidFill>
              </a:rPr>
              <a:t>(Balaton, Keszthelyi-medence)</a:t>
            </a:r>
            <a:r>
              <a:rPr lang="hu-HU" altLang="hu-HU" dirty="0">
                <a:solidFill>
                  <a:schemeClr val="tx2"/>
                </a:solidFill>
              </a:rPr>
              <a:t/>
            </a:r>
            <a:br>
              <a:rPr lang="hu-HU" altLang="hu-HU" dirty="0">
                <a:solidFill>
                  <a:schemeClr val="tx2"/>
                </a:solidFill>
              </a:rPr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35</a:t>
            </a:fld>
            <a:endParaRPr lang="en-US"/>
          </a:p>
        </p:txBody>
      </p:sp>
      <p:sp>
        <p:nvSpPr>
          <p:cNvPr id="17" name="Téglalap 16"/>
          <p:cNvSpPr/>
          <p:nvPr/>
        </p:nvSpPr>
        <p:spPr>
          <a:xfrm>
            <a:off x="3008380" y="1263912"/>
            <a:ext cx="44345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200" b="1" dirty="0" smtClean="0">
                <a:solidFill>
                  <a:schemeClr val="tx2"/>
                </a:solidFill>
                <a:latin typeface="+mj-lt"/>
              </a:rPr>
              <a:t>Jég</a:t>
            </a:r>
            <a:endParaRPr lang="hu-HU" sz="2200" b="1" dirty="0">
              <a:latin typeface="+mj-lt"/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334917" y="1247074"/>
            <a:ext cx="36827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200" b="1" dirty="0" smtClean="0">
                <a:solidFill>
                  <a:schemeClr val="tx2"/>
                </a:solidFill>
                <a:latin typeface="+mj-lt"/>
              </a:rPr>
              <a:t>Víz</a:t>
            </a:r>
            <a:endParaRPr lang="hu-HU" sz="2200" b="1" dirty="0">
              <a:latin typeface="+mj-lt"/>
            </a:endParaRPr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5415149" y="1834207"/>
            <a:ext cx="3631674" cy="22408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1B5C93"/>
              </a:buClr>
              <a:buSzPct val="90000"/>
              <a:buFont typeface="Wingdings" charset="2"/>
              <a:buChar char="§"/>
              <a:defRPr sz="230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B5C93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B5C9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B9DC7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B9DC7"/>
              </a:buClr>
              <a:buFont typeface="Wingdings" charset="2"/>
              <a:buChar char="§"/>
              <a:defRPr sz="145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Aktív, </a:t>
            </a:r>
            <a:r>
              <a:rPr lang="hu-HU" altLang="hu-HU" sz="2400" dirty="0">
                <a:solidFill>
                  <a:schemeClr val="tx2"/>
                </a:solidFill>
              </a:rPr>
              <a:t>alacsony </a:t>
            </a:r>
            <a:r>
              <a:rPr lang="hu-HU" altLang="hu-HU" sz="2400" dirty="0" smtClean="0">
                <a:solidFill>
                  <a:schemeClr val="tx2"/>
                </a:solidFill>
              </a:rPr>
              <a:t>fényintenzitáshoz alkalmazkodott (</a:t>
            </a:r>
            <a:r>
              <a:rPr lang="hu-HU" altLang="hu-HU" sz="2400" dirty="0" err="1" smtClean="0">
                <a:solidFill>
                  <a:schemeClr val="tx2"/>
                </a:solidFill>
              </a:rPr>
              <a:t>Ik</a:t>
            </a:r>
            <a:r>
              <a:rPr lang="hu-HU" altLang="hu-HU" sz="2400" dirty="0" smtClean="0">
                <a:solidFill>
                  <a:schemeClr val="tx2"/>
                </a:solidFill>
              </a:rPr>
              <a:t>: 10-50 </a:t>
            </a:r>
            <a:r>
              <a:rPr lang="hu-HU" altLang="hu-HU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µmol</a:t>
            </a:r>
            <a:r>
              <a:rPr lang="hu-HU" altLang="hu-H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/m2/sec</a:t>
            </a:r>
            <a:r>
              <a:rPr lang="hu-HU" altLang="hu-HU" sz="2400" dirty="0" smtClean="0">
                <a:solidFill>
                  <a:schemeClr val="tx2"/>
                </a:solidFill>
              </a:rPr>
              <a:t>) algaközösség</a:t>
            </a:r>
            <a:endParaRPr lang="hu-HU" sz="2400" dirty="0"/>
          </a:p>
        </p:txBody>
      </p:sp>
      <p:pic>
        <p:nvPicPr>
          <p:cNvPr id="11" name="Picture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2676" y="1694799"/>
            <a:ext cx="2541847" cy="2541847"/>
          </a:xfrm>
          <a:prstGeom prst="rect">
            <a:avLst/>
          </a:prstGeom>
        </p:spPr>
      </p:pic>
      <p:pic>
        <p:nvPicPr>
          <p:cNvPr id="12" name="Picture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664523" y="1692131"/>
            <a:ext cx="2525009" cy="2525009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1146406" y="4473242"/>
            <a:ext cx="7602306" cy="3442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1B5C93"/>
              </a:buClr>
              <a:buSzPct val="90000"/>
              <a:buFont typeface="Wingdings" charset="2"/>
              <a:buChar char="§"/>
              <a:defRPr sz="230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B5C93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B5C9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B9DC7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B9DC7"/>
              </a:buClr>
              <a:buFont typeface="Wingdings" charset="2"/>
              <a:buChar char="§"/>
              <a:defRPr sz="145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" charset="2"/>
              <a:buNone/>
            </a:pPr>
            <a:r>
              <a:rPr lang="hu-HU" altLang="hu-HU" sz="2000" dirty="0" smtClean="0">
                <a:solidFill>
                  <a:schemeClr val="tx2"/>
                </a:solidFill>
              </a:rPr>
              <a:t>PI görbék: Dr. Pálfy Károly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72165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Élet a jégben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599" y="1193061"/>
            <a:ext cx="7705725" cy="2988000"/>
          </a:xfrm>
        </p:spPr>
        <p:txBody>
          <a:bodyPr/>
          <a:lstStyle/>
          <a:p>
            <a:r>
              <a:rPr lang="hu-HU" dirty="0" smtClean="0"/>
              <a:t>A vízben és a jégben található algaközösség összetétele egymástól eltért  </a:t>
            </a:r>
            <a:r>
              <a:rPr lang="hu-HU" dirty="0"/>
              <a:t>(</a:t>
            </a:r>
            <a:r>
              <a:rPr lang="hu-HU" dirty="0" err="1"/>
              <a:t>diatoms</a:t>
            </a:r>
            <a:r>
              <a:rPr lang="hu-HU" dirty="0"/>
              <a:t>, </a:t>
            </a:r>
            <a:r>
              <a:rPr lang="hu-HU" dirty="0" err="1"/>
              <a:t>picoplankton</a:t>
            </a:r>
            <a:r>
              <a:rPr lang="hu-HU" dirty="0"/>
              <a:t>)</a:t>
            </a:r>
          </a:p>
          <a:p>
            <a:r>
              <a:rPr lang="hu-HU" dirty="0" smtClean="0"/>
              <a:t>Mindkét közösség aktív, fotoszintézist végez </a:t>
            </a:r>
          </a:p>
          <a:p>
            <a:r>
              <a:rPr lang="hu-HU" dirty="0" smtClean="0"/>
              <a:t>Mindkét közösség alacsony fényintenzitáshoz alkalmazkodott (annak ellenére, hogy hóborítottság nélkül a jégben relatíve sok fény áll rendelkezésre)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2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helye 5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7" t="-2" r="11829" b="4500"/>
          <a:stretch/>
        </p:blipFill>
        <p:spPr>
          <a:xfrm>
            <a:off x="3384000" y="0"/>
            <a:ext cx="6048000" cy="51480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37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003" y="687003"/>
            <a:ext cx="3288998" cy="4176712"/>
          </a:xfrm>
        </p:spPr>
        <p:txBody>
          <a:bodyPr/>
          <a:lstStyle/>
          <a:p>
            <a:r>
              <a:rPr lang="hu-HU" sz="2400" dirty="0" smtClean="0"/>
              <a:t>A természet egyáltalán nem alszik a befagyott Balatonban!</a:t>
            </a:r>
            <a:br>
              <a:rPr lang="hu-HU" sz="2400" dirty="0" smtClean="0"/>
            </a:b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A klímaváltozás </a:t>
            </a:r>
            <a:r>
              <a:rPr lang="hu-HU" dirty="0"/>
              <a:t>jelentős hatással </a:t>
            </a:r>
            <a:r>
              <a:rPr lang="hu-HU" dirty="0" smtClean="0"/>
              <a:t>lehet a </a:t>
            </a:r>
            <a:r>
              <a:rPr lang="hu-HU" dirty="0"/>
              <a:t>téli </a:t>
            </a:r>
            <a:r>
              <a:rPr lang="hu-HU" dirty="0" smtClean="0"/>
              <a:t>algaközösségekre a fizikai </a:t>
            </a:r>
            <a:r>
              <a:rPr lang="hu-HU" dirty="0"/>
              <a:t>környezet </a:t>
            </a:r>
            <a:r>
              <a:rPr lang="hu-HU" dirty="0" smtClean="0"/>
              <a:t>változása (jégborítás </a:t>
            </a:r>
            <a:r>
              <a:rPr lang="hu-HU" dirty="0"/>
              <a:t>csökkenése, melegedés, </a:t>
            </a:r>
            <a:r>
              <a:rPr lang="hu-HU" dirty="0" smtClean="0"/>
              <a:t>nagyobb felkeveredés)</a:t>
            </a:r>
            <a:r>
              <a:rPr lang="hu-HU" dirty="0"/>
              <a:t> </a:t>
            </a:r>
            <a:r>
              <a:rPr lang="hu-HU" dirty="0" smtClean="0"/>
              <a:t>révén</a:t>
            </a:r>
            <a:br>
              <a:rPr lang="hu-HU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17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5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Tihany, 1936</a:t>
            </a:r>
            <a:endParaRPr lang="hu-H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105" y="850645"/>
            <a:ext cx="4032250" cy="3699186"/>
          </a:xfrm>
        </p:spPr>
        <p:txBody>
          <a:bodyPr/>
          <a:lstStyle/>
          <a:p>
            <a:pPr indent="0">
              <a:spcBef>
                <a:spcPct val="0"/>
              </a:spcBef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Az 1960-as évektől kielégítő pontosságú adatokkal rendelkezünk a Balaton algavilágáról</a:t>
            </a:r>
            <a:endParaRPr lang="hu-HU" altLang="hu-HU" sz="2400" dirty="0">
              <a:solidFill>
                <a:schemeClr val="tx2"/>
              </a:solidFill>
            </a:endParaRPr>
          </a:p>
          <a:p>
            <a:pPr indent="0">
              <a:spcBef>
                <a:spcPct val="0"/>
              </a:spcBef>
              <a:buNone/>
            </a:pPr>
            <a:endParaRPr lang="hu-HU" altLang="hu-HU" sz="2400" dirty="0">
              <a:solidFill>
                <a:schemeClr val="tx2"/>
              </a:solidFill>
            </a:endParaRPr>
          </a:p>
          <a:p>
            <a:pPr indent="0">
              <a:spcBef>
                <a:spcPct val="0"/>
              </a:spcBef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A fénymikroszkópos módszerek azonban csak </a:t>
            </a:r>
            <a:r>
              <a:rPr lang="hu-HU" altLang="hu-HU" sz="2400" dirty="0">
                <a:solidFill>
                  <a:schemeClr val="tx2"/>
                </a:solidFill>
              </a:rPr>
              <a:t>a nagyobb méretű algák </a:t>
            </a:r>
            <a:r>
              <a:rPr lang="hu-HU" altLang="hu-HU" sz="2400" dirty="0" smtClean="0">
                <a:solidFill>
                  <a:schemeClr val="tx2"/>
                </a:solidFill>
              </a:rPr>
              <a:t>vizsgálatát tették lehetővé</a:t>
            </a:r>
            <a:endParaRPr lang="hu-HU" altLang="hu-HU" sz="24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hu-HU" smtClean="0"/>
              <a:t>4</a:t>
            </a:fld>
            <a:endParaRPr lang="hu-HU" dirty="0"/>
          </a:p>
        </p:txBody>
      </p:sp>
      <p:pic>
        <p:nvPicPr>
          <p:cNvPr id="8" name="Picture 4" descr="DSC_2119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850645"/>
            <a:ext cx="3750304" cy="349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7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4" y="398215"/>
            <a:ext cx="8064499" cy="856853"/>
          </a:xfrm>
        </p:spPr>
        <p:txBody>
          <a:bodyPr/>
          <a:lstStyle/>
          <a:p>
            <a:r>
              <a:rPr lang="hu-HU" dirty="0" smtClean="0"/>
              <a:t>CÉLOK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5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339873" y="1543791"/>
            <a:ext cx="6782850" cy="278240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1B5C93"/>
              </a:buClr>
              <a:buSzPct val="90000"/>
              <a:buFont typeface="Wingdings" charset="2"/>
              <a:buChar char="§"/>
              <a:defRPr sz="230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B5C93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B5C9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B9DC7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B9DC7"/>
              </a:buClr>
              <a:buFont typeface="Wingdings" charset="2"/>
              <a:buChar char="§"/>
              <a:defRPr sz="145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dirty="0" smtClean="0"/>
              <a:t>A téli algaközösség összetételének, szerepének és a téli körülményekhez való alkalmazkodásának megismerése a Balatonban </a:t>
            </a:r>
          </a:p>
          <a:p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17336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>
                <a:solidFill>
                  <a:schemeClr val="tx2"/>
                </a:solidFill>
              </a:rPr>
              <a:t>Átfogó téli kutatás a 2000-es évek elejétől</a:t>
            </a:r>
            <a:endParaRPr lang="hu-H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07239" y="950918"/>
            <a:ext cx="4839116" cy="3781420"/>
          </a:xfrm>
        </p:spPr>
        <p:txBody>
          <a:bodyPr/>
          <a:lstStyle/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Fizikai és kémiai környezet megismerése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Fitoplankton mennyiségi vizsgálat</a:t>
            </a:r>
            <a:br>
              <a:rPr lang="hu-HU" altLang="hu-HU" sz="2400" dirty="0" smtClean="0">
                <a:solidFill>
                  <a:schemeClr val="tx2"/>
                </a:solidFill>
              </a:rPr>
            </a:br>
            <a:r>
              <a:rPr lang="hu-HU" altLang="hu-HU" sz="2400" dirty="0" smtClean="0">
                <a:solidFill>
                  <a:schemeClr val="tx2"/>
                </a:solidFill>
              </a:rPr>
              <a:t> (a-klorofill koncentráció)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Fitoplankton összetétel meghatározása (fény- és </a:t>
            </a:r>
            <a:r>
              <a:rPr lang="hu-HU" altLang="hu-HU" sz="2400" dirty="0" err="1" smtClean="0">
                <a:solidFill>
                  <a:schemeClr val="tx2"/>
                </a:solidFill>
              </a:rPr>
              <a:t>epifluoreszcens</a:t>
            </a:r>
            <a:r>
              <a:rPr lang="hu-HU" altLang="hu-HU" sz="2400" dirty="0" smtClean="0">
                <a:solidFill>
                  <a:schemeClr val="tx2"/>
                </a:solidFill>
              </a:rPr>
              <a:t> mikroszkóp)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Fotoszintézis mérés, produkcióbecslés -  méretfrakciók szerint (2009-2014)</a:t>
            </a:r>
            <a:endParaRPr lang="hu-HU" altLang="hu-HU" sz="24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hu-HU" smtClean="0"/>
              <a:t>6</a:t>
            </a:fld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1" y="950917"/>
            <a:ext cx="3887787" cy="2915840"/>
          </a:xfrm>
        </p:spPr>
      </p:pic>
    </p:spTree>
    <p:extLst>
      <p:ext uri="{BB962C8B-B14F-4D97-AF65-F5344CB8AC3E}">
        <p14:creationId xmlns:p14="http://schemas.microsoft.com/office/powerpoint/2010/main" val="103075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>
                <a:solidFill>
                  <a:schemeClr val="tx2"/>
                </a:solidFill>
              </a:rPr>
              <a:t>Jégbe zárt algák</a:t>
            </a:r>
            <a:endParaRPr lang="hu-H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13860" y="2587189"/>
            <a:ext cx="4734852" cy="2278424"/>
          </a:xfrm>
        </p:spPr>
        <p:txBody>
          <a:bodyPr/>
          <a:lstStyle/>
          <a:p>
            <a:pPr indent="0">
              <a:spcBef>
                <a:spcPct val="0"/>
              </a:spcBef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A jégminták felolvasztása után:</a:t>
            </a:r>
          </a:p>
          <a:p>
            <a:pPr indent="0">
              <a:spcBef>
                <a:spcPct val="0"/>
              </a:spcBef>
              <a:buNone/>
            </a:pPr>
            <a:endParaRPr lang="hu-HU" altLang="hu-HU" sz="2400" dirty="0">
              <a:solidFill>
                <a:schemeClr val="tx2"/>
              </a:solidFill>
            </a:endParaRPr>
          </a:p>
          <a:p>
            <a:pPr marL="514350" indent="-342900">
              <a:spcBef>
                <a:spcPct val="0"/>
              </a:spcBef>
            </a:pPr>
            <a:r>
              <a:rPr lang="hu-HU" altLang="hu-HU" sz="2400" dirty="0" smtClean="0">
                <a:solidFill>
                  <a:schemeClr val="tx2"/>
                </a:solidFill>
              </a:rPr>
              <a:t>Algamennyiség meghatározása</a:t>
            </a:r>
          </a:p>
          <a:p>
            <a:pPr marL="514350" indent="-342900">
              <a:spcBef>
                <a:spcPct val="0"/>
              </a:spcBef>
            </a:pPr>
            <a:r>
              <a:rPr lang="hu-HU" altLang="hu-HU" sz="2400" dirty="0" smtClean="0">
                <a:solidFill>
                  <a:schemeClr val="tx2"/>
                </a:solidFill>
              </a:rPr>
              <a:t>Algaösszetétel vizsgálata</a:t>
            </a:r>
          </a:p>
          <a:p>
            <a:pPr marL="514350" indent="-342900">
              <a:spcBef>
                <a:spcPct val="0"/>
              </a:spcBef>
            </a:pPr>
            <a:r>
              <a:rPr lang="hu-HU" altLang="hu-HU" sz="2400" dirty="0" smtClean="0">
                <a:solidFill>
                  <a:schemeClr val="tx2"/>
                </a:solidFill>
              </a:rPr>
              <a:t>Fotoszintézis mérés</a:t>
            </a:r>
            <a:endParaRPr lang="hu-HU" altLang="hu-HU" sz="24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hu-HU" smtClean="0"/>
              <a:t>7</a:t>
            </a:fld>
            <a:endParaRPr lang="hu-HU" dirty="0"/>
          </a:p>
        </p:txBody>
      </p:sp>
      <p:pic>
        <p:nvPicPr>
          <p:cNvPr id="3" name="Tartalom helye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26" y="1895247"/>
            <a:ext cx="3085408" cy="2410475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643" y="314063"/>
            <a:ext cx="3180307" cy="1939061"/>
          </a:xfrm>
          <a:prstGeom prst="rect">
            <a:avLst/>
          </a:prstGeo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879200" y="1015470"/>
            <a:ext cx="2992025" cy="22784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1B5C93"/>
              </a:buClr>
              <a:buSzPct val="90000"/>
              <a:buFont typeface="Wingdings" charset="2"/>
              <a:buChar char="§"/>
              <a:defRPr sz="2300" kern="120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B5C93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B5C9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B9DC7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B9DC7"/>
              </a:buClr>
              <a:buFont typeface="Wingdings" charset="2"/>
              <a:buChar char="§"/>
              <a:defRPr sz="145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ct val="0"/>
              </a:spcBef>
              <a:buFont typeface="Wingdings" charset="2"/>
              <a:buNone/>
            </a:pPr>
            <a:r>
              <a:rPr lang="hu-HU" altLang="hu-HU" sz="2400" dirty="0" smtClean="0">
                <a:solidFill>
                  <a:schemeClr val="tx2"/>
                </a:solidFill>
              </a:rPr>
              <a:t>Víz és </a:t>
            </a:r>
            <a:r>
              <a:rPr lang="hu-HU" altLang="hu-HU" sz="2400" dirty="0" err="1" smtClean="0">
                <a:solidFill>
                  <a:schemeClr val="tx2"/>
                </a:solidFill>
              </a:rPr>
              <a:t>jégmintavétel</a:t>
            </a:r>
            <a:r>
              <a:rPr lang="hu-HU" altLang="hu-HU" sz="2400" dirty="0" smtClean="0">
                <a:solidFill>
                  <a:schemeClr val="tx2"/>
                </a:solidFill>
              </a:rPr>
              <a:t>: 2016 tél</a:t>
            </a:r>
            <a:endParaRPr lang="hu-HU" altLang="hu-H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9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fizikai környezet télen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Vízhőmérséklet</a:t>
            </a:r>
          </a:p>
          <a:p>
            <a:r>
              <a:rPr lang="hu-HU" dirty="0" smtClean="0"/>
              <a:t>Fény a vízoszlopban</a:t>
            </a:r>
          </a:p>
        </p:txBody>
      </p:sp>
    </p:spTree>
    <p:extLst>
      <p:ext uri="{BB962C8B-B14F-4D97-AF65-F5344CB8AC3E}">
        <p14:creationId xmlns:p14="http://schemas.microsoft.com/office/powerpoint/2010/main" val="33315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>
                <a:solidFill>
                  <a:schemeClr val="tx2"/>
                </a:solidFill>
              </a:rPr>
              <a:t>Vízhőmérséklet</a:t>
            </a:r>
            <a:br>
              <a:rPr lang="hu-HU" altLang="hu-HU" dirty="0" smtClean="0">
                <a:solidFill>
                  <a:schemeClr val="tx2"/>
                </a:solidFill>
              </a:rPr>
            </a:br>
            <a:r>
              <a:rPr lang="hu-HU" altLang="hu-HU" dirty="0" smtClean="0">
                <a:solidFill>
                  <a:schemeClr val="tx2"/>
                </a:solidFill>
              </a:rPr>
              <a:t>(Balaton, nyári és téli átlagok)</a:t>
            </a:r>
            <a:r>
              <a:rPr lang="hu-HU" altLang="hu-HU" dirty="0">
                <a:solidFill>
                  <a:schemeClr val="tx2"/>
                </a:solidFill>
              </a:rPr>
              <a:t/>
            </a:r>
            <a:br>
              <a:rPr lang="hu-HU" altLang="hu-HU" dirty="0">
                <a:solidFill>
                  <a:schemeClr val="tx2"/>
                </a:solidFill>
              </a:rPr>
            </a:br>
            <a:endParaRPr lang="en-US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369219"/>
            <a:ext cx="4879048" cy="2974412"/>
          </a:xfrm>
          <a:prstGeom prst="rect">
            <a:avLst/>
          </a:prstGeom>
        </p:spPr>
      </p:pic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927162" y="1357344"/>
            <a:ext cx="5019193" cy="31639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9</a:t>
            </a:fld>
            <a:endParaRPr lang="en-US"/>
          </a:p>
        </p:txBody>
      </p:sp>
      <p:sp>
        <p:nvSpPr>
          <p:cNvPr id="11" name="Téglalap 10"/>
          <p:cNvSpPr/>
          <p:nvPr/>
        </p:nvSpPr>
        <p:spPr>
          <a:xfrm>
            <a:off x="7690712" y="1170051"/>
            <a:ext cx="6869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800" b="1" dirty="0" smtClean="0">
                <a:solidFill>
                  <a:schemeClr val="tx2"/>
                </a:solidFill>
                <a:latin typeface="+mj-lt"/>
              </a:rPr>
              <a:t>Tél</a:t>
            </a:r>
            <a:endParaRPr lang="hu-HU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246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MTÜ - előadás PowerPoint sablon 2017 - színhelyes">
  <a:themeElements>
    <a:clrScheme name="MTA arculati színek">
      <a:dk1>
        <a:srgbClr val="424242"/>
      </a:dk1>
      <a:lt1>
        <a:srgbClr val="FFFFFF"/>
      </a:lt1>
      <a:dk2>
        <a:srgbClr val="004A81"/>
      </a:dk2>
      <a:lt2>
        <a:srgbClr val="FBFBFB"/>
      </a:lt2>
      <a:accent1>
        <a:srgbClr val="1F6FA4"/>
      </a:accent1>
      <a:accent2>
        <a:srgbClr val="8CADD1"/>
      </a:accent2>
      <a:accent3>
        <a:srgbClr val="D6E4F4"/>
      </a:accent3>
      <a:accent4>
        <a:srgbClr val="DE4448"/>
      </a:accent4>
      <a:accent5>
        <a:srgbClr val="FF6F74"/>
      </a:accent5>
      <a:accent6>
        <a:srgbClr val="4B8CBA"/>
      </a:accent6>
      <a:hlink>
        <a:srgbClr val="1E6FA4"/>
      </a:hlink>
      <a:folHlink>
        <a:srgbClr val="5B7F9C"/>
      </a:folHlink>
    </a:clrScheme>
    <a:fontScheme name="Constantia-Franklin Gothic Book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TÜ - előadás PowerPoint sablon 2017 - színhelyes" id="{C48792BF-EAA0-A645-813F-7E31C7D43F78}" vid="{A520D132-DE29-2845-90F6-133C8112FE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MTÜ - előadás PowerPoint sablon 2017 - színhelyes</Template>
  <TotalTime>667</TotalTime>
  <Words>1015</Words>
  <Application>Microsoft Office PowerPoint</Application>
  <PresentationFormat>Diavetítés a képernyőre (16:9 oldalarány)</PresentationFormat>
  <Paragraphs>162</Paragraphs>
  <Slides>38</Slides>
  <Notes>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46" baseType="lpstr">
      <vt:lpstr>Arial</vt:lpstr>
      <vt:lpstr>Calibri</vt:lpstr>
      <vt:lpstr>Constantia</vt:lpstr>
      <vt:lpstr>Franklin Gothic Book</vt:lpstr>
      <vt:lpstr>Ideal Sans Book</vt:lpstr>
      <vt:lpstr>Times New Roman</vt:lpstr>
      <vt:lpstr>Wingdings</vt:lpstr>
      <vt:lpstr>MTÜ - előadás PowerPoint sablon 2017 - színhelyes</vt:lpstr>
      <vt:lpstr>Alszik-e a természet a befagyott Balatonban?</vt:lpstr>
      <vt:lpstr>A tél valóban egy nyugalmi, inaktív időszak?</vt:lpstr>
      <vt:lpstr>A jégborítottság csökkenése a Balatonon</vt:lpstr>
      <vt:lpstr>Tihany, 1936</vt:lpstr>
      <vt:lpstr>CÉLOK</vt:lpstr>
      <vt:lpstr>Átfogó téli kutatás a 2000-es évek elejétől</vt:lpstr>
      <vt:lpstr>Jégbe zárt algák</vt:lpstr>
      <vt:lpstr>A fizikai környezet télen</vt:lpstr>
      <vt:lpstr>Vízhőmérséklet (Balaton, nyári és téli átlagok) </vt:lpstr>
      <vt:lpstr>Fény a vízoszlopban (Balaton, nyár és tél) </vt:lpstr>
      <vt:lpstr>Fény a vízoszlopban (Balaton, nyári és téli átlagok) </vt:lpstr>
      <vt:lpstr>A jég és hóborítás árnyékoló hatása</vt:lpstr>
      <vt:lpstr>A vízoszlopba jutó fény szezonális változása</vt:lpstr>
      <vt:lpstr>A téli környezet a vízi élőlények szemével</vt:lpstr>
      <vt:lpstr>Lebegő mikroszkopikus algák (fitoplankton)</vt:lpstr>
      <vt:lpstr>Fitoplankton biomassza, aktivitás (Balaton, nyári és téli átlagok) </vt:lpstr>
      <vt:lpstr>Fitoplankton összetétel (Balaton, Keszthelyi-medence) </vt:lpstr>
      <vt:lpstr>Fitoplankton méret-eloszlás (Balaton, Keszthelyi-medence)</vt:lpstr>
      <vt:lpstr>Apró ostorosok, nagy felszín:térfogat arányú sejtek</vt:lpstr>
      <vt:lpstr>Pikoeukarióta algák &lt; 3 µm </vt:lpstr>
      <vt:lpstr>A téli mikroszkopikus algaegyüttesek jellemzői</vt:lpstr>
      <vt:lpstr>Alkalmazkodás a téli körülményekhez</vt:lpstr>
      <vt:lpstr>A fitoplankton biomassza pigment tartalma (Balaton, Keszthelyi-medence)</vt:lpstr>
      <vt:lpstr>A fitoplankton fotoszintézise (Balaton, Keszthelyi-medence) </vt:lpstr>
      <vt:lpstr>Napfény és a fitoplankton fényigénye (Balaton, 2009-2014 közötti mérések) </vt:lpstr>
      <vt:lpstr>Pikoplankton - jelentős szerep az elsődleges termelésben (Balaton, 2009-2014 téli mérések)</vt:lpstr>
      <vt:lpstr>Fotoszintézis és fényhasznosítás (Balaton, 2009-2014 téli mérések) </vt:lpstr>
      <vt:lpstr>Az elsődleges termelés hőmérséklet-függése (Balaton, 2009-2014 téli mérések)</vt:lpstr>
      <vt:lpstr>Az elsődleges termelés fény-függése (Balaton, 2009-2014 téli mérések)</vt:lpstr>
      <vt:lpstr>Az algaegyüttesek téli akklimációja</vt:lpstr>
      <vt:lpstr>Az algaegyüttesek téli akklimációja</vt:lpstr>
      <vt:lpstr>Élet a jégbe zárva</vt:lpstr>
      <vt:lpstr>Mikroszkopikus algák a vízben és a jégben (Balaton, 2016 tél)</vt:lpstr>
      <vt:lpstr>Algaösszetétel a víz- és a jégmintákban (Balaton, 2016 tél)</vt:lpstr>
      <vt:lpstr>Fotoszintézis a vízben és a jégben (Balaton, Keszthelyi-medence) </vt:lpstr>
      <vt:lpstr>Élet a jégben</vt:lpstr>
      <vt:lpstr>A természet egyáltalán nem alszik a befagyott Balatonban!   A klímaváltozás jelentős hatással lehet a téli algaközösségekre a fizikai környezet változása (jégborítás csökkenése, melegedés, nagyobb felkeveredés) révén 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Rédey Soma</dc:creator>
  <cp:lastModifiedBy>Boglárka Somogyi</cp:lastModifiedBy>
  <cp:revision>116</cp:revision>
  <dcterms:created xsi:type="dcterms:W3CDTF">2017-09-14T13:52:50Z</dcterms:created>
  <dcterms:modified xsi:type="dcterms:W3CDTF">2018-11-14T20:43:41Z</dcterms:modified>
</cp:coreProperties>
</file>